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99" r:id="rId5"/>
    <p:sldId id="259" r:id="rId6"/>
    <p:sldId id="260" r:id="rId7"/>
    <p:sldId id="261" r:id="rId8"/>
    <p:sldId id="263" r:id="rId9"/>
    <p:sldId id="291" r:id="rId10"/>
    <p:sldId id="288" r:id="rId11"/>
    <p:sldId id="289" r:id="rId12"/>
    <p:sldId id="290" r:id="rId13"/>
    <p:sldId id="264" r:id="rId14"/>
    <p:sldId id="266" r:id="rId15"/>
    <p:sldId id="262" r:id="rId16"/>
    <p:sldId id="267" r:id="rId17"/>
    <p:sldId id="283" r:id="rId18"/>
    <p:sldId id="265" r:id="rId19"/>
    <p:sldId id="292" r:id="rId20"/>
    <p:sldId id="293" r:id="rId21"/>
    <p:sldId id="268" r:id="rId22"/>
    <p:sldId id="269" r:id="rId23"/>
    <p:sldId id="270" r:id="rId24"/>
    <p:sldId id="271" r:id="rId25"/>
    <p:sldId id="273" r:id="rId26"/>
    <p:sldId id="274" r:id="rId27"/>
    <p:sldId id="275" r:id="rId28"/>
    <p:sldId id="284" r:id="rId29"/>
    <p:sldId id="276" r:id="rId30"/>
    <p:sldId id="277" r:id="rId31"/>
    <p:sldId id="278" r:id="rId32"/>
    <p:sldId id="272" r:id="rId33"/>
    <p:sldId id="279" r:id="rId34"/>
    <p:sldId id="280" r:id="rId35"/>
    <p:sldId id="281" r:id="rId36"/>
    <p:sldId id="282" r:id="rId37"/>
    <p:sldId id="285" r:id="rId38"/>
    <p:sldId id="286" r:id="rId39"/>
    <p:sldId id="287" r:id="rId40"/>
    <p:sldId id="294" r:id="rId41"/>
    <p:sldId id="295" r:id="rId42"/>
    <p:sldId id="296" r:id="rId43"/>
    <p:sldId id="297" r:id="rId44"/>
    <p:sldId id="298" r:id="rId4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13" autoAdjust="0"/>
    <p:restoredTop sz="94660"/>
  </p:normalViewPr>
  <p:slideViewPr>
    <p:cSldViewPr snapToGrid="0">
      <p:cViewPr varScale="1">
        <p:scale>
          <a:sx n="162" d="100"/>
          <a:sy n="162" d="100"/>
        </p:scale>
        <p:origin x="18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BF8657-F73D-4382-B20B-FFB33B2BFD2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B4A92ABE-12B3-4966-840D-3E0C35746696}"/>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1A35F4A-931B-42A1-919D-1523B8C4618B}"/>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749446D4-0017-4678-A56E-78A36C46A6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8ACA717-3404-42EB-8CA1-FDA71B1B0390}"/>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271779194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916EDA-8C30-4508-807A-61937535E2A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BD4E699-6655-4D02-8433-BDC1660BECA2}"/>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78ACAD-E8DB-49E3-AFD9-318D905F03AC}"/>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5B0A126D-9EEB-496D-929A-0B67372CA0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BA0D9A-7F56-4F30-AB72-5607DAA8CA9D}"/>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331894063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1494D8A-7238-472D-BD24-78DFBC6F296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035C752-E4DF-494F-BAF1-D0E32FD842CF}"/>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5F1FDB-8373-425C-A5BF-192E160B8D2F}"/>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7824D7B4-1566-457E-9963-77F82BBD6F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4EE5AF-EEE6-442B-B304-D8E272FE807E}"/>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9396848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EBB871-34D1-4A33-9BF8-7F6AA64024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90CABC8-D51D-43D2-AE21-3347702F93F0}"/>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B500A2A-7D77-4BCB-8DB2-CD7A490A9DD6}"/>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CCCD9069-15BD-4FA7-A8D1-2FCB2BB6A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8B8C5F-5071-4B6B-9F8F-503FC47015C5}"/>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4388683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2A42A9-B5E4-4F3A-AD66-471CE95053C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831DD8B-2409-4964-AC5A-ABD7EA932B6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421E232-FA53-4E5F-8C9C-8A5D5033E07F}"/>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4DF4CEE7-8AD7-4F0B-BEE1-E1AFF1288FB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CD289E3-2A90-4175-8BC0-D93B54EC3568}"/>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18976188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640C96-9E60-4221-9C33-CD0AC15314A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392199A-B30A-4F21-A811-84E7532701CE}"/>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57AE5C92-8DCB-40F1-8F8A-D8AF225B8C1B}"/>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8E0F1F3-7BE7-4629-A0D4-3F7EE605EE2B}"/>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6" name="Footer Placeholder 5">
            <a:extLst>
              <a:ext uri="{FF2B5EF4-FFF2-40B4-BE49-F238E27FC236}">
                <a16:creationId xmlns:a16="http://schemas.microsoft.com/office/drawing/2014/main" id="{E2B56728-91A0-45B0-B75D-3E1C8ACCBB0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BD0B0B4-BDBF-4BB8-9499-C7A80E113983}"/>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10485527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BF4EB-47B0-4206-84D1-8EB4A919992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3A7E5A-D09A-40D1-9AD8-6154B0E586D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F48ED6E-F38E-4BFC-AC1E-0FB9CEEC19A2}"/>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7C896E3-461C-4A5B-9169-3943FBDDB14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DC087C83-D1F0-482C-9A59-66EEEFAFAD68}"/>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F31D44A-3B08-4321-8D40-6B4BA94366E5}"/>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8" name="Footer Placeholder 7">
            <a:extLst>
              <a:ext uri="{FF2B5EF4-FFF2-40B4-BE49-F238E27FC236}">
                <a16:creationId xmlns:a16="http://schemas.microsoft.com/office/drawing/2014/main" id="{FEAD9436-1B92-4667-BA50-7EFCD511E74A}"/>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AD4F36B-F543-46FC-9976-65A7C96354B0}"/>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39374207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A1BDB0-7A1C-4655-A2C4-AB1EBB9BE02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245AD40-E51A-42D8-8B6B-5ADC1B0BD935}"/>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4" name="Footer Placeholder 3">
            <a:extLst>
              <a:ext uri="{FF2B5EF4-FFF2-40B4-BE49-F238E27FC236}">
                <a16:creationId xmlns:a16="http://schemas.microsoft.com/office/drawing/2014/main" id="{73BEA791-B86F-4236-9925-5527F616C5E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B7B30EE-F78E-4892-BD5F-622D2BFE0668}"/>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1014609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77F90B-3354-4BAE-87F8-897E43DA9878}"/>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3" name="Footer Placeholder 2">
            <a:extLst>
              <a:ext uri="{FF2B5EF4-FFF2-40B4-BE49-F238E27FC236}">
                <a16:creationId xmlns:a16="http://schemas.microsoft.com/office/drawing/2014/main" id="{04BC278D-E771-4290-B3A8-26ED5C07A7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2D39199-871A-4B79-8C8E-89BF8831021F}"/>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176469995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EA0B88-8EDA-4A1A-8D16-884919EAAB3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DDC5C23-4A6C-4AAE-92E5-6F351E675EF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97A4B2-2E85-4CA0-9A06-7470F99C874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9E99D463-D68C-463D-B971-08A67BC60F5C}"/>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6" name="Footer Placeholder 5">
            <a:extLst>
              <a:ext uri="{FF2B5EF4-FFF2-40B4-BE49-F238E27FC236}">
                <a16:creationId xmlns:a16="http://schemas.microsoft.com/office/drawing/2014/main" id="{F6BA2FF5-5FC4-4435-98CC-0B97609D86E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3C5544-C19D-432A-8E17-0CE7A77BF747}"/>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3669571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18427-EC3A-4AC1-92FF-9912CD982F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05A2399-CBC0-4C0A-B333-0CAF4E8CAAA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4767C42-0285-4C68-8F8A-D524F4DEC6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CF7E1A41-A5EF-4C67-9534-06F017AB7D8B}"/>
              </a:ext>
            </a:extLst>
          </p:cNvPr>
          <p:cNvSpPr>
            <a:spLocks noGrp="1"/>
          </p:cNvSpPr>
          <p:nvPr>
            <p:ph type="dt" sz="half" idx="10"/>
          </p:nvPr>
        </p:nvSpPr>
        <p:spPr/>
        <p:txBody>
          <a:bodyPr/>
          <a:lstStyle/>
          <a:p>
            <a:fld id="{E3E32862-8C9A-4FA7-A69C-1A8BAFED83F5}" type="datetimeFigureOut">
              <a:rPr lang="en-US" smtClean="0"/>
              <a:t>11/14/2018</a:t>
            </a:fld>
            <a:endParaRPr lang="en-US"/>
          </a:p>
        </p:txBody>
      </p:sp>
      <p:sp>
        <p:nvSpPr>
          <p:cNvPr id="6" name="Footer Placeholder 5">
            <a:extLst>
              <a:ext uri="{FF2B5EF4-FFF2-40B4-BE49-F238E27FC236}">
                <a16:creationId xmlns:a16="http://schemas.microsoft.com/office/drawing/2014/main" id="{59F9A94A-51C6-413D-9390-C8CFAE758E1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3F78888-F541-4F15-8223-2AC2C53BECD2}"/>
              </a:ext>
            </a:extLst>
          </p:cNvPr>
          <p:cNvSpPr>
            <a:spLocks noGrp="1"/>
          </p:cNvSpPr>
          <p:nvPr>
            <p:ph type="sldNum" sz="quarter" idx="12"/>
          </p:nvPr>
        </p:nvSpPr>
        <p:spPr/>
        <p:txBody>
          <a:bodyPr/>
          <a:lstStyle/>
          <a:p>
            <a:fld id="{C65AAF50-D9FE-4CBE-88AD-581661B6D118}" type="slidenum">
              <a:rPr lang="en-US" smtClean="0"/>
              <a:t>‹#›</a:t>
            </a:fld>
            <a:endParaRPr lang="en-US"/>
          </a:p>
        </p:txBody>
      </p:sp>
    </p:spTree>
    <p:extLst>
      <p:ext uri="{BB962C8B-B14F-4D97-AF65-F5344CB8AC3E}">
        <p14:creationId xmlns:p14="http://schemas.microsoft.com/office/powerpoint/2010/main" val="31816541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9120D1C-1866-4EA0-B843-5F7AACB6284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95BCC3BD-4F53-45F7-9975-E96AEE5EB0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FCF5F0-AF5B-4F34-B9A8-1E31DEB546E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3E32862-8C9A-4FA7-A69C-1A8BAFED83F5}" type="datetimeFigureOut">
              <a:rPr lang="en-US" smtClean="0"/>
              <a:t>11/14/2018</a:t>
            </a:fld>
            <a:endParaRPr lang="en-US"/>
          </a:p>
        </p:txBody>
      </p:sp>
      <p:sp>
        <p:nvSpPr>
          <p:cNvPr id="5" name="Footer Placeholder 4">
            <a:extLst>
              <a:ext uri="{FF2B5EF4-FFF2-40B4-BE49-F238E27FC236}">
                <a16:creationId xmlns:a16="http://schemas.microsoft.com/office/drawing/2014/main" id="{DF90A7F8-8A84-4875-B90B-75CB7CEFB2C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3201D19-E96B-48EC-92DF-8D1FD5E0679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65AAF50-D9FE-4CBE-88AD-581661B6D118}" type="slidenum">
              <a:rPr lang="en-US" smtClean="0"/>
              <a:t>‹#›</a:t>
            </a:fld>
            <a:endParaRPr lang="en-US"/>
          </a:p>
        </p:txBody>
      </p:sp>
    </p:spTree>
    <p:extLst>
      <p:ext uri="{BB962C8B-B14F-4D97-AF65-F5344CB8AC3E}">
        <p14:creationId xmlns:p14="http://schemas.microsoft.com/office/powerpoint/2010/main" val="29185444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github.com/joshstevens19" TargetMode="External"/><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2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1.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lockchain background">
            <a:extLst>
              <a:ext uri="{FF2B5EF4-FFF2-40B4-BE49-F238E27FC236}">
                <a16:creationId xmlns:a16="http://schemas.microsoft.com/office/drawing/2014/main" id="{2FC34D34-DB35-4B55-AC22-3EE84C120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D839197-8D44-4922-B498-800969AF3912}"/>
              </a:ext>
            </a:extLst>
          </p:cNvPr>
          <p:cNvSpPr>
            <a:spLocks noGrp="1"/>
          </p:cNvSpPr>
          <p:nvPr>
            <p:ph type="ctrTitle"/>
          </p:nvPr>
        </p:nvSpPr>
        <p:spPr/>
        <p:txBody>
          <a:bodyPr/>
          <a:lstStyle/>
          <a:p>
            <a:r>
              <a:rPr lang="en-US" dirty="0">
                <a:solidFill>
                  <a:schemeClr val="bg1"/>
                </a:solidFill>
              </a:rPr>
              <a:t>Decentralisation </a:t>
            </a:r>
          </a:p>
        </p:txBody>
      </p:sp>
      <p:sp>
        <p:nvSpPr>
          <p:cNvPr id="3" name="Subtitle 2">
            <a:extLst>
              <a:ext uri="{FF2B5EF4-FFF2-40B4-BE49-F238E27FC236}">
                <a16:creationId xmlns:a16="http://schemas.microsoft.com/office/drawing/2014/main" id="{C8186AD3-FD2A-42BE-83C6-2E0F776E9185}"/>
              </a:ext>
            </a:extLst>
          </p:cNvPr>
          <p:cNvSpPr>
            <a:spLocks noGrp="1"/>
          </p:cNvSpPr>
          <p:nvPr>
            <p:ph type="subTitle" idx="1"/>
          </p:nvPr>
        </p:nvSpPr>
        <p:spPr/>
        <p:txBody>
          <a:bodyPr/>
          <a:lstStyle/>
          <a:p>
            <a:r>
              <a:rPr lang="en-US" dirty="0">
                <a:solidFill>
                  <a:schemeClr val="bg1"/>
                </a:solidFill>
              </a:rPr>
              <a:t>The blockchain and Ethereum development fundamentals</a:t>
            </a:r>
          </a:p>
          <a:p>
            <a:r>
              <a:rPr lang="en-US" dirty="0">
                <a:solidFill>
                  <a:schemeClr val="bg1"/>
                </a:solidFill>
              </a:rPr>
              <a:t>By Josh Stevens</a:t>
            </a:r>
          </a:p>
        </p:txBody>
      </p:sp>
    </p:spTree>
    <p:extLst>
      <p:ext uri="{BB962C8B-B14F-4D97-AF65-F5344CB8AC3E}">
        <p14:creationId xmlns:p14="http://schemas.microsoft.com/office/powerpoint/2010/main" val="280398623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36988983-B5C5-4B08-9978-503AAE63B3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6" name="Content Placeholder 5">
            <a:extLst>
              <a:ext uri="{FF2B5EF4-FFF2-40B4-BE49-F238E27FC236}">
                <a16:creationId xmlns:a16="http://schemas.microsoft.com/office/drawing/2014/main" id="{6251F3C0-5748-49B1-BB50-561985C3E10C}"/>
              </a:ext>
            </a:extLst>
          </p:cNvPr>
          <p:cNvPicPr>
            <a:picLocks noGrp="1" noChangeAspect="1"/>
          </p:cNvPicPr>
          <p:nvPr>
            <p:ph idx="1"/>
          </p:nvPr>
        </p:nvPicPr>
        <p:blipFill>
          <a:blip r:embed="rId3"/>
          <a:stretch>
            <a:fillRect/>
          </a:stretch>
        </p:blipFill>
        <p:spPr>
          <a:xfrm>
            <a:off x="246738" y="1402880"/>
            <a:ext cx="4489340" cy="2532658"/>
          </a:xfrm>
          <a:prstGeom prst="rect">
            <a:avLst/>
          </a:prstGeom>
        </p:spPr>
      </p:pic>
      <p:sp>
        <p:nvSpPr>
          <p:cNvPr id="5" name="Title 1">
            <a:extLst>
              <a:ext uri="{FF2B5EF4-FFF2-40B4-BE49-F238E27FC236}">
                <a16:creationId xmlns:a16="http://schemas.microsoft.com/office/drawing/2014/main" id="{FAB16047-062C-424A-BF41-F6C5DACF89F8}"/>
              </a:ext>
            </a:extLst>
          </p:cNvPr>
          <p:cNvSpPr>
            <a:spLocks noGrp="1"/>
          </p:cNvSpPr>
          <p:nvPr>
            <p:ph type="title"/>
          </p:nvPr>
        </p:nvSpPr>
        <p:spPr>
          <a:xfrm>
            <a:off x="838200" y="365125"/>
            <a:ext cx="10515600" cy="1325563"/>
          </a:xfrm>
        </p:spPr>
        <p:txBody>
          <a:bodyPr/>
          <a:lstStyle/>
          <a:p>
            <a:pPr algn="ctr"/>
            <a:r>
              <a:rPr lang="en-US" dirty="0">
                <a:solidFill>
                  <a:schemeClr val="bg1"/>
                </a:solidFill>
              </a:rPr>
              <a:t>What does a block contain</a:t>
            </a:r>
          </a:p>
        </p:txBody>
      </p:sp>
      <p:sp>
        <p:nvSpPr>
          <p:cNvPr id="7" name="Content Placeholder 2">
            <a:extLst>
              <a:ext uri="{FF2B5EF4-FFF2-40B4-BE49-F238E27FC236}">
                <a16:creationId xmlns:a16="http://schemas.microsoft.com/office/drawing/2014/main" id="{26C043F9-16BA-4D80-B862-C4F7845CEAA0}"/>
              </a:ext>
            </a:extLst>
          </p:cNvPr>
          <p:cNvSpPr txBox="1">
            <a:spLocks/>
          </p:cNvSpPr>
          <p:nvPr/>
        </p:nvSpPr>
        <p:spPr>
          <a:xfrm>
            <a:off x="5488844" y="1333305"/>
            <a:ext cx="6080304" cy="260485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Tx/>
              <a:buChar char="-"/>
            </a:pPr>
            <a:r>
              <a:rPr lang="en-US" dirty="0">
                <a:solidFill>
                  <a:schemeClr val="bg1"/>
                </a:solidFill>
              </a:rPr>
              <a:t>Hash </a:t>
            </a:r>
          </a:p>
          <a:p>
            <a:pPr lvl="1">
              <a:buFontTx/>
              <a:buChar char="-"/>
            </a:pPr>
            <a:r>
              <a:rPr lang="en-US" dirty="0">
                <a:solidFill>
                  <a:schemeClr val="bg1"/>
                </a:solidFill>
              </a:rPr>
              <a:t>is always unique</a:t>
            </a:r>
          </a:p>
          <a:p>
            <a:pPr lvl="1">
              <a:buFontTx/>
              <a:buChar char="-"/>
            </a:pPr>
            <a:r>
              <a:rPr lang="en-US" dirty="0">
                <a:solidFill>
                  <a:schemeClr val="bg1"/>
                </a:solidFill>
              </a:rPr>
              <a:t>its identifiers a block and all its contents</a:t>
            </a:r>
          </a:p>
          <a:p>
            <a:pPr lvl="1">
              <a:buFontTx/>
              <a:buChar char="-"/>
            </a:pPr>
            <a:r>
              <a:rPr lang="en-US" dirty="0">
                <a:solidFill>
                  <a:schemeClr val="bg1"/>
                </a:solidFill>
              </a:rPr>
              <a:t>Once a block has been created its hash as been calculated</a:t>
            </a:r>
          </a:p>
          <a:p>
            <a:pPr lvl="1">
              <a:buFontTx/>
              <a:buChar char="-"/>
            </a:pPr>
            <a:r>
              <a:rPr lang="en-US" dirty="0">
                <a:solidFill>
                  <a:schemeClr val="bg1"/>
                </a:solidFill>
              </a:rPr>
              <a:t>Changing something inside the block will cause the hash to change</a:t>
            </a:r>
          </a:p>
          <a:p>
            <a:pPr lvl="1">
              <a:buFontTx/>
              <a:buChar char="-"/>
            </a:pPr>
            <a:endParaRPr lang="en-US" dirty="0">
              <a:solidFill>
                <a:schemeClr val="bg1"/>
              </a:solidFill>
            </a:endParaRPr>
          </a:p>
          <a:p>
            <a:pPr lvl="1">
              <a:buFontTx/>
              <a:buChar char="-"/>
            </a:pPr>
            <a:endParaRPr lang="en-US" dirty="0">
              <a:solidFill>
                <a:schemeClr val="bg1"/>
              </a:solidFill>
            </a:endParaRPr>
          </a:p>
          <a:p>
            <a:pPr>
              <a:buFontTx/>
              <a:buChar char="-"/>
            </a:pPr>
            <a:endParaRPr lang="en-US" dirty="0">
              <a:solidFill>
                <a:schemeClr val="bg1"/>
              </a:solidFill>
            </a:endParaRPr>
          </a:p>
          <a:p>
            <a:endParaRPr lang="en-US" dirty="0">
              <a:solidFill>
                <a:schemeClr val="bg1"/>
              </a:solidFill>
            </a:endParaRPr>
          </a:p>
        </p:txBody>
      </p:sp>
      <p:pic>
        <p:nvPicPr>
          <p:cNvPr id="8" name="Picture 7">
            <a:extLst>
              <a:ext uri="{FF2B5EF4-FFF2-40B4-BE49-F238E27FC236}">
                <a16:creationId xmlns:a16="http://schemas.microsoft.com/office/drawing/2014/main" id="{053B749A-0C80-4E56-AD01-9A32E8657C98}"/>
              </a:ext>
            </a:extLst>
          </p:cNvPr>
          <p:cNvPicPr>
            <a:picLocks noChangeAspect="1"/>
          </p:cNvPicPr>
          <p:nvPr/>
        </p:nvPicPr>
        <p:blipFill>
          <a:blip r:embed="rId4"/>
          <a:stretch>
            <a:fillRect/>
          </a:stretch>
        </p:blipFill>
        <p:spPr>
          <a:xfrm>
            <a:off x="246738" y="4216698"/>
            <a:ext cx="4731667" cy="2360142"/>
          </a:xfrm>
          <a:prstGeom prst="rect">
            <a:avLst/>
          </a:prstGeom>
        </p:spPr>
      </p:pic>
      <p:pic>
        <p:nvPicPr>
          <p:cNvPr id="10" name="Picture 9">
            <a:extLst>
              <a:ext uri="{FF2B5EF4-FFF2-40B4-BE49-F238E27FC236}">
                <a16:creationId xmlns:a16="http://schemas.microsoft.com/office/drawing/2014/main" id="{6A5C7180-1DB8-42D0-AC9E-4860E38D4FA3}"/>
              </a:ext>
            </a:extLst>
          </p:cNvPr>
          <p:cNvPicPr>
            <a:picLocks noChangeAspect="1"/>
          </p:cNvPicPr>
          <p:nvPr/>
        </p:nvPicPr>
        <p:blipFill>
          <a:blip r:embed="rId5"/>
          <a:stretch>
            <a:fillRect/>
          </a:stretch>
        </p:blipFill>
        <p:spPr>
          <a:xfrm>
            <a:off x="6433930" y="4096381"/>
            <a:ext cx="5073926" cy="2396494"/>
          </a:xfrm>
          <a:prstGeom prst="rect">
            <a:avLst/>
          </a:prstGeom>
        </p:spPr>
      </p:pic>
    </p:spTree>
    <p:extLst>
      <p:ext uri="{BB962C8B-B14F-4D97-AF65-F5344CB8AC3E}">
        <p14:creationId xmlns:p14="http://schemas.microsoft.com/office/powerpoint/2010/main" val="41134325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 calcmode="lin" valueType="num">
                                      <p:cBhvr additive="base">
                                        <p:cTn id="13"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0" end="0"/>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 calcmode="lin" valueType="num">
                                      <p:cBhvr additive="base">
                                        <p:cTn id="17"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
                                            <p:txEl>
                                              <p:pRg st="1" end="1"/>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
                                            <p:txEl>
                                              <p:pRg st="2" end="2"/>
                                            </p:txEl>
                                          </p:spTgt>
                                        </p:tgtEl>
                                        <p:attrNameLst>
                                          <p:attrName>style.visibility</p:attrName>
                                        </p:attrNameLst>
                                      </p:cBhvr>
                                      <p:to>
                                        <p:strVal val="visible"/>
                                      </p:to>
                                    </p:set>
                                    <p:anim calcmode="lin" valueType="num">
                                      <p:cBhvr additive="base">
                                        <p:cTn id="21" dur="500" fill="hold"/>
                                        <p:tgtEl>
                                          <p:spTgt spid="7">
                                            <p:txEl>
                                              <p:pRg st="2" end="2"/>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
                                            <p:txEl>
                                              <p:pRg st="2" end="2"/>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
                                            <p:txEl>
                                              <p:pRg st="3" end="3"/>
                                            </p:txEl>
                                          </p:spTgt>
                                        </p:tgtEl>
                                        <p:attrNameLst>
                                          <p:attrName>style.visibility</p:attrName>
                                        </p:attrNameLst>
                                      </p:cBhvr>
                                      <p:to>
                                        <p:strVal val="visible"/>
                                      </p:to>
                                    </p:set>
                                    <p:anim calcmode="lin" valueType="num">
                                      <p:cBhvr additive="base">
                                        <p:cTn id="25" dur="500" fill="hold"/>
                                        <p:tgtEl>
                                          <p:spTgt spid="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
                                            <p:txEl>
                                              <p:pRg st="3" end="3"/>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
                                            <p:txEl>
                                              <p:pRg st="4" end="4"/>
                                            </p:txEl>
                                          </p:spTgt>
                                        </p:tgtEl>
                                        <p:attrNameLst>
                                          <p:attrName>style.visibility</p:attrName>
                                        </p:attrNameLst>
                                      </p:cBhvr>
                                      <p:to>
                                        <p:strVal val="visible"/>
                                      </p:to>
                                    </p:set>
                                    <p:anim calcmode="lin" valueType="num">
                                      <p:cBhvr additive="base">
                                        <p:cTn id="29" dur="500" fill="hold"/>
                                        <p:tgtEl>
                                          <p:spTgt spid="7">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2" presetClass="entr" presetSubtype="4" fill="hold" nodeType="clickEffect">
                                  <p:stCondLst>
                                    <p:cond delay="0"/>
                                  </p:stCondLst>
                                  <p:childTnLst>
                                    <p:set>
                                      <p:cBhvr>
                                        <p:cTn id="34" dur="1" fill="hold">
                                          <p:stCondLst>
                                            <p:cond delay="0"/>
                                          </p:stCondLst>
                                        </p:cTn>
                                        <p:tgtEl>
                                          <p:spTgt spid="8"/>
                                        </p:tgtEl>
                                        <p:attrNameLst>
                                          <p:attrName>style.visibility</p:attrName>
                                        </p:attrNameLst>
                                      </p:cBhvr>
                                      <p:to>
                                        <p:strVal val="visible"/>
                                      </p:to>
                                    </p:set>
                                    <p:animEffect transition="in" filter="wipe(down)">
                                      <p:cBhvr>
                                        <p:cTn id="35" dur="500"/>
                                        <p:tgtEl>
                                          <p:spTgt spid="8"/>
                                        </p:tgtEl>
                                      </p:cBhvr>
                                    </p:animEffect>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animEffect transition="in" filter="fade">
                                      <p:cBhvr>
                                        <p:cTn id="40" dur="1000"/>
                                        <p:tgtEl>
                                          <p:spTgt spid="10"/>
                                        </p:tgtEl>
                                      </p:cBhvr>
                                    </p:animEffect>
                                    <p:anim calcmode="lin" valueType="num">
                                      <p:cBhvr>
                                        <p:cTn id="41" dur="1000" fill="hold"/>
                                        <p:tgtEl>
                                          <p:spTgt spid="10"/>
                                        </p:tgtEl>
                                        <p:attrNameLst>
                                          <p:attrName>ppt_x</p:attrName>
                                        </p:attrNameLst>
                                      </p:cBhvr>
                                      <p:tavLst>
                                        <p:tav tm="0">
                                          <p:val>
                                            <p:strVal val="#ppt_x"/>
                                          </p:val>
                                        </p:tav>
                                        <p:tav tm="100000">
                                          <p:val>
                                            <p:strVal val="#ppt_x"/>
                                          </p:val>
                                        </p:tav>
                                      </p:tavLst>
                                    </p:anim>
                                    <p:anim calcmode="lin" valueType="num">
                                      <p:cBhvr>
                                        <p:cTn id="42"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ADA24222-37E1-4319-8E47-5F0A64C1E1A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B3F0309-CCC8-4224-99B9-A1E25C11FFBA}"/>
              </a:ext>
            </a:extLst>
          </p:cNvPr>
          <p:cNvSpPr>
            <a:spLocks noGrp="1"/>
          </p:cNvSpPr>
          <p:nvPr>
            <p:ph type="title"/>
          </p:nvPr>
        </p:nvSpPr>
        <p:spPr/>
        <p:txBody>
          <a:bodyPr/>
          <a:lstStyle/>
          <a:p>
            <a:pPr algn="ctr"/>
            <a:r>
              <a:rPr lang="en-US" dirty="0">
                <a:solidFill>
                  <a:schemeClr val="bg1"/>
                </a:solidFill>
              </a:rPr>
              <a:t>“Proof-of-work” - protection</a:t>
            </a:r>
            <a:endParaRPr lang="en-GB" dirty="0">
              <a:solidFill>
                <a:schemeClr val="bg1"/>
              </a:solidFill>
            </a:endParaRPr>
          </a:p>
        </p:txBody>
      </p:sp>
      <p:sp>
        <p:nvSpPr>
          <p:cNvPr id="3" name="Content Placeholder 2">
            <a:extLst>
              <a:ext uri="{FF2B5EF4-FFF2-40B4-BE49-F238E27FC236}">
                <a16:creationId xmlns:a16="http://schemas.microsoft.com/office/drawing/2014/main" id="{FA858EA2-DEDA-4C8D-BBF1-E450F99FC5F8}"/>
              </a:ext>
            </a:extLst>
          </p:cNvPr>
          <p:cNvSpPr>
            <a:spLocks noGrp="1"/>
          </p:cNvSpPr>
          <p:nvPr>
            <p:ph idx="1"/>
          </p:nvPr>
        </p:nvSpPr>
        <p:spPr>
          <a:xfrm>
            <a:off x="838200" y="1825625"/>
            <a:ext cx="10515600" cy="2448201"/>
          </a:xfrm>
        </p:spPr>
        <p:txBody>
          <a:bodyPr/>
          <a:lstStyle/>
          <a:p>
            <a:r>
              <a:rPr lang="en-US" dirty="0">
                <a:solidFill>
                  <a:schemeClr val="bg1"/>
                </a:solidFill>
              </a:rPr>
              <a:t>Computers could calculate 100s of thousands of hashes a second </a:t>
            </a:r>
          </a:p>
          <a:p>
            <a:r>
              <a:rPr lang="en-US" dirty="0">
                <a:solidFill>
                  <a:schemeClr val="bg1"/>
                </a:solidFill>
              </a:rPr>
              <a:t>In theory you could tamper a block and all the other previous blocks to make the blockchain valid again</a:t>
            </a:r>
          </a:p>
          <a:p>
            <a:r>
              <a:rPr lang="en-US" dirty="0">
                <a:solidFill>
                  <a:schemeClr val="bg1"/>
                </a:solidFill>
              </a:rPr>
              <a:t>Proof-of-work stops this and slows down the creation of new blocks</a:t>
            </a:r>
          </a:p>
          <a:p>
            <a:r>
              <a:rPr lang="en-US" dirty="0">
                <a:solidFill>
                  <a:schemeClr val="bg1"/>
                </a:solidFill>
              </a:rPr>
              <a:t>In bitcoins case it takes 10 minutes to put it into the blockchain </a:t>
            </a:r>
          </a:p>
          <a:p>
            <a:endParaRPr lang="en-US" dirty="0">
              <a:solidFill>
                <a:schemeClr val="bg1"/>
              </a:solidFill>
            </a:endParaRPr>
          </a:p>
          <a:p>
            <a:endParaRPr lang="en-GB" dirty="0">
              <a:solidFill>
                <a:schemeClr val="bg1"/>
              </a:solidFill>
            </a:endParaRPr>
          </a:p>
        </p:txBody>
      </p:sp>
      <p:pic>
        <p:nvPicPr>
          <p:cNvPr id="5" name="Picture 4">
            <a:extLst>
              <a:ext uri="{FF2B5EF4-FFF2-40B4-BE49-F238E27FC236}">
                <a16:creationId xmlns:a16="http://schemas.microsoft.com/office/drawing/2014/main" id="{7271CEB9-8888-44A7-A4E9-E408D588B8AF}"/>
              </a:ext>
            </a:extLst>
          </p:cNvPr>
          <p:cNvPicPr>
            <a:picLocks noChangeAspect="1"/>
          </p:cNvPicPr>
          <p:nvPr/>
        </p:nvPicPr>
        <p:blipFill>
          <a:blip r:embed="rId3"/>
          <a:stretch>
            <a:fillRect/>
          </a:stretch>
        </p:blipFill>
        <p:spPr>
          <a:xfrm>
            <a:off x="3412434" y="4331640"/>
            <a:ext cx="5217629" cy="2265665"/>
          </a:xfrm>
          <a:prstGeom prst="rect">
            <a:avLst/>
          </a:prstGeom>
        </p:spPr>
      </p:pic>
    </p:spTree>
    <p:extLst>
      <p:ext uri="{BB962C8B-B14F-4D97-AF65-F5344CB8AC3E}">
        <p14:creationId xmlns:p14="http://schemas.microsoft.com/office/powerpoint/2010/main" val="5263194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additive="base">
                                        <p:cTn id="21" dur="500" fill="hold"/>
                                        <p:tgtEl>
                                          <p:spTgt spid="5"/>
                                        </p:tgtEl>
                                        <p:attrNameLst>
                                          <p:attrName>ppt_x</p:attrName>
                                        </p:attrNameLst>
                                      </p:cBhvr>
                                      <p:tavLst>
                                        <p:tav tm="0">
                                          <p:val>
                                            <p:strVal val="#ppt_x"/>
                                          </p:val>
                                        </p:tav>
                                        <p:tav tm="100000">
                                          <p:val>
                                            <p:strVal val="#ppt_x"/>
                                          </p:val>
                                        </p:tav>
                                      </p:tavLst>
                                    </p:anim>
                                    <p:anim calcmode="lin" valueType="num">
                                      <p:cBhvr additive="base">
                                        <p:cTn id="2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EE920E2E-C54A-4F39-A913-FC2E52C1F2F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F4ADEDD-B4BC-4345-AC6A-FE3CBF400479}"/>
              </a:ext>
            </a:extLst>
          </p:cNvPr>
          <p:cNvSpPr>
            <a:spLocks noGrp="1"/>
          </p:cNvSpPr>
          <p:nvPr>
            <p:ph type="title"/>
          </p:nvPr>
        </p:nvSpPr>
        <p:spPr/>
        <p:txBody>
          <a:bodyPr/>
          <a:lstStyle/>
          <a:p>
            <a:pPr algn="ctr"/>
            <a:r>
              <a:rPr lang="en-US" dirty="0">
                <a:solidFill>
                  <a:schemeClr val="bg1"/>
                </a:solidFill>
              </a:rPr>
              <a:t>Peer 2 peer network</a:t>
            </a:r>
            <a:endParaRPr lang="en-GB" dirty="0">
              <a:solidFill>
                <a:schemeClr val="bg1"/>
              </a:solidFill>
            </a:endParaRPr>
          </a:p>
        </p:txBody>
      </p:sp>
      <p:pic>
        <p:nvPicPr>
          <p:cNvPr id="5" name="Content Placeholder 4">
            <a:extLst>
              <a:ext uri="{FF2B5EF4-FFF2-40B4-BE49-F238E27FC236}">
                <a16:creationId xmlns:a16="http://schemas.microsoft.com/office/drawing/2014/main" id="{A16BC397-73F3-41FA-A976-D7113801C6CF}"/>
              </a:ext>
            </a:extLst>
          </p:cNvPr>
          <p:cNvPicPr>
            <a:picLocks noGrp="1" noChangeAspect="1"/>
          </p:cNvPicPr>
          <p:nvPr>
            <p:ph idx="1"/>
          </p:nvPr>
        </p:nvPicPr>
        <p:blipFill>
          <a:blip r:embed="rId3"/>
          <a:stretch>
            <a:fillRect/>
          </a:stretch>
        </p:blipFill>
        <p:spPr>
          <a:xfrm>
            <a:off x="60195" y="1511635"/>
            <a:ext cx="4136494" cy="2009154"/>
          </a:xfrm>
          <a:prstGeom prst="rect">
            <a:avLst/>
          </a:prstGeom>
        </p:spPr>
      </p:pic>
      <p:pic>
        <p:nvPicPr>
          <p:cNvPr id="6" name="Picture 5">
            <a:extLst>
              <a:ext uri="{FF2B5EF4-FFF2-40B4-BE49-F238E27FC236}">
                <a16:creationId xmlns:a16="http://schemas.microsoft.com/office/drawing/2014/main" id="{C21CB84F-8288-4C14-A6D8-EF7540A6A1C5}"/>
              </a:ext>
            </a:extLst>
          </p:cNvPr>
          <p:cNvPicPr>
            <a:picLocks noChangeAspect="1"/>
          </p:cNvPicPr>
          <p:nvPr/>
        </p:nvPicPr>
        <p:blipFill>
          <a:blip r:embed="rId4"/>
          <a:stretch>
            <a:fillRect/>
          </a:stretch>
        </p:blipFill>
        <p:spPr>
          <a:xfrm>
            <a:off x="7224734" y="1466083"/>
            <a:ext cx="4548166" cy="2100257"/>
          </a:xfrm>
          <a:prstGeom prst="rect">
            <a:avLst/>
          </a:prstGeom>
        </p:spPr>
      </p:pic>
      <p:sp>
        <p:nvSpPr>
          <p:cNvPr id="7" name="TextBox 6">
            <a:extLst>
              <a:ext uri="{FF2B5EF4-FFF2-40B4-BE49-F238E27FC236}">
                <a16:creationId xmlns:a16="http://schemas.microsoft.com/office/drawing/2014/main" id="{31F100C8-1931-49FF-B819-4D02982F78CD}"/>
              </a:ext>
            </a:extLst>
          </p:cNvPr>
          <p:cNvSpPr txBox="1"/>
          <p:nvPr/>
        </p:nvSpPr>
        <p:spPr>
          <a:xfrm>
            <a:off x="8176845" y="3739761"/>
            <a:ext cx="3821723" cy="2308324"/>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Sent to everyone on the network</a:t>
            </a:r>
          </a:p>
          <a:p>
            <a:pPr marL="285750" indent="-285750">
              <a:buFont typeface="Arial" panose="020B0604020202020204" pitchFamily="34" charset="0"/>
              <a:buChar char="•"/>
            </a:pPr>
            <a:r>
              <a:rPr lang="en-US" dirty="0">
                <a:solidFill>
                  <a:schemeClr val="bg1"/>
                </a:solidFill>
              </a:rPr>
              <a:t>Each node verifies the block to make sure that’s not been tampered with</a:t>
            </a:r>
          </a:p>
          <a:p>
            <a:pPr marL="285750" indent="-285750">
              <a:buFont typeface="Arial" panose="020B0604020202020204" pitchFamily="34" charset="0"/>
              <a:buChar char="•"/>
            </a:pPr>
            <a:r>
              <a:rPr lang="en-US" dirty="0">
                <a:solidFill>
                  <a:schemeClr val="bg1"/>
                </a:solidFill>
              </a:rPr>
              <a:t>Everything is correct each node adds the block to their own blockchain </a:t>
            </a:r>
          </a:p>
          <a:p>
            <a:endParaRPr lang="en-GB" dirty="0">
              <a:solidFill>
                <a:schemeClr val="bg1"/>
              </a:solidFill>
            </a:endParaRPr>
          </a:p>
        </p:txBody>
      </p:sp>
      <p:sp>
        <p:nvSpPr>
          <p:cNvPr id="8" name="Arrow: Right 7">
            <a:extLst>
              <a:ext uri="{FF2B5EF4-FFF2-40B4-BE49-F238E27FC236}">
                <a16:creationId xmlns:a16="http://schemas.microsoft.com/office/drawing/2014/main" id="{269EA800-C540-49C7-87C0-2D8DDF75D313}"/>
              </a:ext>
            </a:extLst>
          </p:cNvPr>
          <p:cNvSpPr/>
          <p:nvPr/>
        </p:nvSpPr>
        <p:spPr>
          <a:xfrm>
            <a:off x="4788877" y="2055813"/>
            <a:ext cx="1805354" cy="77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9" name="Picture 8">
            <a:extLst>
              <a:ext uri="{FF2B5EF4-FFF2-40B4-BE49-F238E27FC236}">
                <a16:creationId xmlns:a16="http://schemas.microsoft.com/office/drawing/2014/main" id="{A15D668A-B852-4C51-B81E-6C5BA4A4E5DA}"/>
              </a:ext>
            </a:extLst>
          </p:cNvPr>
          <p:cNvPicPr>
            <a:picLocks noChangeAspect="1"/>
          </p:cNvPicPr>
          <p:nvPr/>
        </p:nvPicPr>
        <p:blipFill>
          <a:blip r:embed="rId5"/>
          <a:stretch>
            <a:fillRect/>
          </a:stretch>
        </p:blipFill>
        <p:spPr>
          <a:xfrm>
            <a:off x="149948" y="4262458"/>
            <a:ext cx="4149489" cy="2308325"/>
          </a:xfrm>
          <a:prstGeom prst="rect">
            <a:avLst/>
          </a:prstGeom>
        </p:spPr>
      </p:pic>
      <p:sp>
        <p:nvSpPr>
          <p:cNvPr id="10" name="Arrow: Right 9">
            <a:extLst>
              <a:ext uri="{FF2B5EF4-FFF2-40B4-BE49-F238E27FC236}">
                <a16:creationId xmlns:a16="http://schemas.microsoft.com/office/drawing/2014/main" id="{D4EC5139-607C-4382-A5BA-71BFDFF9F4A8}"/>
              </a:ext>
            </a:extLst>
          </p:cNvPr>
          <p:cNvSpPr/>
          <p:nvPr/>
        </p:nvSpPr>
        <p:spPr>
          <a:xfrm rot="9027322">
            <a:off x="5014420" y="3044076"/>
            <a:ext cx="2129369" cy="775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FF2B4B81-28DB-447C-8660-6C3F52C91152}"/>
              </a:ext>
            </a:extLst>
          </p:cNvPr>
          <p:cNvSpPr txBox="1"/>
          <p:nvPr/>
        </p:nvSpPr>
        <p:spPr>
          <a:xfrm>
            <a:off x="4530968" y="4293977"/>
            <a:ext cx="3821723" cy="2031325"/>
          </a:xfrm>
          <a:prstGeom prst="rect">
            <a:avLst/>
          </a:prstGeom>
          <a:noFill/>
        </p:spPr>
        <p:txBody>
          <a:bodyPr wrap="square" rtlCol="0">
            <a:spAutoFit/>
          </a:bodyPr>
          <a:lstStyle/>
          <a:p>
            <a:pPr marL="285750" indent="-285750">
              <a:buFont typeface="Arial" panose="020B0604020202020204" pitchFamily="34" charset="0"/>
              <a:buChar char="•"/>
            </a:pPr>
            <a:r>
              <a:rPr lang="en-US" dirty="0">
                <a:solidFill>
                  <a:schemeClr val="bg1"/>
                </a:solidFill>
              </a:rPr>
              <a:t>They agree about what blocks are valid</a:t>
            </a:r>
          </a:p>
          <a:p>
            <a:pPr marL="285750" indent="-285750">
              <a:buFont typeface="Arial" panose="020B0604020202020204" pitchFamily="34" charset="0"/>
              <a:buChar char="•"/>
            </a:pPr>
            <a:r>
              <a:rPr lang="en-US" dirty="0">
                <a:solidFill>
                  <a:schemeClr val="bg1"/>
                </a:solidFill>
              </a:rPr>
              <a:t>Blocks which are tampered will be rejected by other nodes in the network</a:t>
            </a:r>
          </a:p>
          <a:p>
            <a:pPr marL="285750" indent="-285750">
              <a:buFont typeface="Arial" panose="020B0604020202020204" pitchFamily="34" charset="0"/>
              <a:buChar char="•"/>
            </a:pPr>
            <a:r>
              <a:rPr lang="en-US" dirty="0">
                <a:solidFill>
                  <a:schemeClr val="bg1"/>
                </a:solidFill>
              </a:rPr>
              <a:t>This makes it impossible to embed tampered blocks in the blockchain</a:t>
            </a:r>
          </a:p>
        </p:txBody>
      </p:sp>
    </p:spTree>
    <p:extLst>
      <p:ext uri="{BB962C8B-B14F-4D97-AF65-F5344CB8AC3E}">
        <p14:creationId xmlns:p14="http://schemas.microsoft.com/office/powerpoint/2010/main" val="580052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gtEl>
                                        <p:attrNameLst>
                                          <p:attrName>style.visibility</p:attrName>
                                        </p:attrNameLst>
                                      </p:cBhvr>
                                      <p:to>
                                        <p:strVal val="visible"/>
                                      </p:to>
                                    </p:set>
                                    <p:anim calcmode="lin" valueType="num">
                                      <p:cBhvr additive="base">
                                        <p:cTn id="17" dur="500" fill="hold"/>
                                        <p:tgtEl>
                                          <p:spTgt spid="6"/>
                                        </p:tgtEl>
                                        <p:attrNameLst>
                                          <p:attrName>ppt_x</p:attrName>
                                        </p:attrNameLst>
                                      </p:cBhvr>
                                      <p:tavLst>
                                        <p:tav tm="0">
                                          <p:val>
                                            <p:strVal val="#ppt_x"/>
                                          </p:val>
                                        </p:tav>
                                        <p:tav tm="100000">
                                          <p:val>
                                            <p:strVal val="#ppt_x"/>
                                          </p:val>
                                        </p:tav>
                                      </p:tavLst>
                                    </p:anim>
                                    <p:anim calcmode="lin" valueType="num">
                                      <p:cBhvr additive="base">
                                        <p:cTn id="18" dur="500" fill="hold"/>
                                        <p:tgtEl>
                                          <p:spTgt spid="6"/>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 calcmode="lin" valueType="num">
                                      <p:cBhvr additive="base">
                                        <p:cTn id="21" dur="500" fill="hold"/>
                                        <p:tgtEl>
                                          <p:spTgt spid="7"/>
                                        </p:tgtEl>
                                        <p:attrNameLst>
                                          <p:attrName>ppt_x</p:attrName>
                                        </p:attrNameLst>
                                      </p:cBhvr>
                                      <p:tavLst>
                                        <p:tav tm="0">
                                          <p:val>
                                            <p:strVal val="#ppt_x"/>
                                          </p:val>
                                        </p:tav>
                                        <p:tav tm="100000">
                                          <p:val>
                                            <p:strVal val="#ppt_x"/>
                                          </p:val>
                                        </p:tav>
                                      </p:tavLst>
                                    </p:anim>
                                    <p:anim calcmode="lin" valueType="num">
                                      <p:cBhvr additive="base">
                                        <p:cTn id="2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500" fill="hold"/>
                                        <p:tgtEl>
                                          <p:spTgt spid="10"/>
                                        </p:tgtEl>
                                        <p:attrNameLst>
                                          <p:attrName>ppt_x</p:attrName>
                                        </p:attrNameLst>
                                      </p:cBhvr>
                                      <p:tavLst>
                                        <p:tav tm="0">
                                          <p:val>
                                            <p:strVal val="#ppt_x"/>
                                          </p:val>
                                        </p:tav>
                                        <p:tav tm="100000">
                                          <p:val>
                                            <p:strVal val="#ppt_x"/>
                                          </p:val>
                                        </p:tav>
                                      </p:tavLst>
                                    </p:anim>
                                    <p:anim calcmode="lin" valueType="num">
                                      <p:cBhvr additive="base">
                                        <p:cTn id="28" dur="5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500" fill="hold"/>
                                        <p:tgtEl>
                                          <p:spTgt spid="11"/>
                                        </p:tgtEl>
                                        <p:attrNameLst>
                                          <p:attrName>ppt_x</p:attrName>
                                        </p:attrNameLst>
                                      </p:cBhvr>
                                      <p:tavLst>
                                        <p:tav tm="0">
                                          <p:val>
                                            <p:strVal val="#ppt_x"/>
                                          </p:val>
                                        </p:tav>
                                        <p:tav tm="100000">
                                          <p:val>
                                            <p:strVal val="#ppt_x"/>
                                          </p:val>
                                        </p:tav>
                                      </p:tavLst>
                                    </p:anim>
                                    <p:anim calcmode="lin" valueType="num">
                                      <p:cBhvr additive="base">
                                        <p:cTn id="32" dur="500" fill="hold"/>
                                        <p:tgtEl>
                                          <p:spTgt spid="11"/>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fill="hold"/>
                                        <p:tgtEl>
                                          <p:spTgt spid="9"/>
                                        </p:tgtEl>
                                        <p:attrNameLst>
                                          <p:attrName>ppt_x</p:attrName>
                                        </p:attrNameLst>
                                      </p:cBhvr>
                                      <p:tavLst>
                                        <p:tav tm="0">
                                          <p:val>
                                            <p:strVal val="#ppt_x"/>
                                          </p:val>
                                        </p:tav>
                                        <p:tav tm="100000">
                                          <p:val>
                                            <p:strVal val="#ppt_x"/>
                                          </p:val>
                                        </p:tav>
                                      </p:tavLst>
                                    </p:anim>
                                    <p:anim calcmode="lin" valueType="num">
                                      <p:cBhvr additive="base">
                                        <p:cTn id="3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10" grpId="0" animBg="1"/>
      <p:bldP spid="11"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E52B08E7-AFB0-4B44-9ABC-15B157305DC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137823" y="-77525"/>
            <a:ext cx="12329823" cy="69355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AA85AD-3112-441A-8B21-3F3A2FBBCFE6}"/>
              </a:ext>
            </a:extLst>
          </p:cNvPr>
          <p:cNvSpPr>
            <a:spLocks noGrp="1"/>
          </p:cNvSpPr>
          <p:nvPr>
            <p:ph type="title"/>
          </p:nvPr>
        </p:nvSpPr>
        <p:spPr>
          <a:xfrm>
            <a:off x="820386" y="33375"/>
            <a:ext cx="10837985" cy="1325563"/>
          </a:xfrm>
        </p:spPr>
        <p:txBody>
          <a:bodyPr/>
          <a:lstStyle/>
          <a:p>
            <a:r>
              <a:rPr lang="en-US" dirty="0">
                <a:solidFill>
                  <a:schemeClr val="bg1"/>
                </a:solidFill>
              </a:rPr>
              <a:t>Projects ideas which are using the blockchain..</a:t>
            </a:r>
          </a:p>
        </p:txBody>
      </p:sp>
      <p:pic>
        <p:nvPicPr>
          <p:cNvPr id="5" name="Picture 4">
            <a:extLst>
              <a:ext uri="{FF2B5EF4-FFF2-40B4-BE49-F238E27FC236}">
                <a16:creationId xmlns:a16="http://schemas.microsoft.com/office/drawing/2014/main" id="{50D7B4AE-240C-44FB-A11D-6624AC04E52E}"/>
              </a:ext>
            </a:extLst>
          </p:cNvPr>
          <p:cNvPicPr>
            <a:picLocks noChangeAspect="1"/>
          </p:cNvPicPr>
          <p:nvPr/>
        </p:nvPicPr>
        <p:blipFill>
          <a:blip r:embed="rId3"/>
          <a:stretch>
            <a:fillRect/>
          </a:stretch>
        </p:blipFill>
        <p:spPr>
          <a:xfrm>
            <a:off x="566946" y="1451112"/>
            <a:ext cx="1409844" cy="1789043"/>
          </a:xfrm>
          <a:prstGeom prst="rect">
            <a:avLst/>
          </a:prstGeom>
        </p:spPr>
      </p:pic>
      <p:pic>
        <p:nvPicPr>
          <p:cNvPr id="6" name="Picture 5">
            <a:extLst>
              <a:ext uri="{FF2B5EF4-FFF2-40B4-BE49-F238E27FC236}">
                <a16:creationId xmlns:a16="http://schemas.microsoft.com/office/drawing/2014/main" id="{7CF59C4B-1324-422C-83CD-B15AFED6F8CF}"/>
              </a:ext>
            </a:extLst>
          </p:cNvPr>
          <p:cNvPicPr>
            <a:picLocks noChangeAspect="1"/>
          </p:cNvPicPr>
          <p:nvPr/>
        </p:nvPicPr>
        <p:blipFill>
          <a:blip r:embed="rId4"/>
          <a:stretch>
            <a:fillRect/>
          </a:stretch>
        </p:blipFill>
        <p:spPr>
          <a:xfrm>
            <a:off x="4856921" y="1486003"/>
            <a:ext cx="1300162" cy="1719262"/>
          </a:xfrm>
          <a:prstGeom prst="rect">
            <a:avLst/>
          </a:prstGeom>
        </p:spPr>
      </p:pic>
      <p:pic>
        <p:nvPicPr>
          <p:cNvPr id="7" name="Picture 6">
            <a:extLst>
              <a:ext uri="{FF2B5EF4-FFF2-40B4-BE49-F238E27FC236}">
                <a16:creationId xmlns:a16="http://schemas.microsoft.com/office/drawing/2014/main" id="{758C2299-8B43-4F18-97FB-2567A205AF36}"/>
              </a:ext>
            </a:extLst>
          </p:cNvPr>
          <p:cNvPicPr>
            <a:picLocks noChangeAspect="1"/>
          </p:cNvPicPr>
          <p:nvPr/>
        </p:nvPicPr>
        <p:blipFill>
          <a:blip r:embed="rId5"/>
          <a:stretch>
            <a:fillRect/>
          </a:stretch>
        </p:blipFill>
        <p:spPr>
          <a:xfrm>
            <a:off x="9354555" y="1451112"/>
            <a:ext cx="1404764" cy="1719263"/>
          </a:xfrm>
          <a:prstGeom prst="rect">
            <a:avLst/>
          </a:prstGeom>
        </p:spPr>
      </p:pic>
      <p:pic>
        <p:nvPicPr>
          <p:cNvPr id="1026" name="Picture 2" descr="Image result for top 50 cryptocurrency">
            <a:extLst>
              <a:ext uri="{FF2B5EF4-FFF2-40B4-BE49-F238E27FC236}">
                <a16:creationId xmlns:a16="http://schemas.microsoft.com/office/drawing/2014/main" id="{00812E5C-C2A4-41E9-8B69-69FE26E0069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8260" y="3830239"/>
            <a:ext cx="4732183" cy="2472566"/>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7393C4CD-63DA-4AD6-B7E0-3DD9047A8BDE}"/>
              </a:ext>
            </a:extLst>
          </p:cNvPr>
          <p:cNvPicPr>
            <a:picLocks noChangeAspect="1"/>
          </p:cNvPicPr>
          <p:nvPr/>
        </p:nvPicPr>
        <p:blipFill>
          <a:blip r:embed="rId7"/>
          <a:stretch>
            <a:fillRect/>
          </a:stretch>
        </p:blipFill>
        <p:spPr>
          <a:xfrm>
            <a:off x="5936974" y="3830239"/>
            <a:ext cx="5935808" cy="285750"/>
          </a:xfrm>
          <a:prstGeom prst="rect">
            <a:avLst/>
          </a:prstGeom>
        </p:spPr>
      </p:pic>
      <p:sp>
        <p:nvSpPr>
          <p:cNvPr id="9" name="TextBox 8">
            <a:extLst>
              <a:ext uri="{FF2B5EF4-FFF2-40B4-BE49-F238E27FC236}">
                <a16:creationId xmlns:a16="http://schemas.microsoft.com/office/drawing/2014/main" id="{4F8F063B-482A-4FDB-88EB-89F760367066}"/>
              </a:ext>
            </a:extLst>
          </p:cNvPr>
          <p:cNvSpPr txBox="1"/>
          <p:nvPr/>
        </p:nvSpPr>
        <p:spPr>
          <a:xfrm>
            <a:off x="5936974" y="4517498"/>
            <a:ext cx="5616766" cy="1938992"/>
          </a:xfrm>
          <a:prstGeom prst="rect">
            <a:avLst/>
          </a:prstGeom>
          <a:noFill/>
        </p:spPr>
        <p:txBody>
          <a:bodyPr wrap="square" rtlCol="0">
            <a:spAutoFit/>
          </a:bodyPr>
          <a:lstStyle/>
          <a:p>
            <a:pPr algn="ctr"/>
            <a:r>
              <a:rPr lang="en-US" sz="4000" dirty="0">
                <a:solidFill>
                  <a:schemeClr val="bg1"/>
                </a:solidFill>
              </a:rPr>
              <a:t>Anything is possible with the blockchain, any idea in the world!!! </a:t>
            </a:r>
            <a:endParaRPr lang="en-GB" sz="4000" dirty="0">
              <a:solidFill>
                <a:schemeClr val="bg1"/>
              </a:solidFill>
            </a:endParaRPr>
          </a:p>
        </p:txBody>
      </p:sp>
      <p:sp>
        <p:nvSpPr>
          <p:cNvPr id="10" name="Arrow: Right 9">
            <a:extLst>
              <a:ext uri="{FF2B5EF4-FFF2-40B4-BE49-F238E27FC236}">
                <a16:creationId xmlns:a16="http://schemas.microsoft.com/office/drawing/2014/main" id="{F840B682-D74B-4182-A98B-E1950BA91A53}"/>
              </a:ext>
            </a:extLst>
          </p:cNvPr>
          <p:cNvSpPr/>
          <p:nvPr/>
        </p:nvSpPr>
        <p:spPr>
          <a:xfrm rot="3553228">
            <a:off x="8446477" y="3429000"/>
            <a:ext cx="521677" cy="19343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TextBox 10">
            <a:extLst>
              <a:ext uri="{FF2B5EF4-FFF2-40B4-BE49-F238E27FC236}">
                <a16:creationId xmlns:a16="http://schemas.microsoft.com/office/drawing/2014/main" id="{9DA81C27-0B3A-4C28-8975-4AFEA5304B98}"/>
              </a:ext>
            </a:extLst>
          </p:cNvPr>
          <p:cNvSpPr txBox="1"/>
          <p:nvPr/>
        </p:nvSpPr>
        <p:spPr>
          <a:xfrm>
            <a:off x="7053944" y="2369127"/>
            <a:ext cx="1869946" cy="923330"/>
          </a:xfrm>
          <a:prstGeom prst="rect">
            <a:avLst/>
          </a:prstGeom>
          <a:noFill/>
        </p:spPr>
        <p:txBody>
          <a:bodyPr wrap="square" rtlCol="0">
            <a:spAutoFit/>
          </a:bodyPr>
          <a:lstStyle/>
          <a:p>
            <a:pPr algn="ctr"/>
            <a:r>
              <a:rPr lang="en-US" dirty="0">
                <a:solidFill>
                  <a:schemeClr val="bg1"/>
                </a:solidFill>
              </a:rPr>
              <a:t>Was 800 billion 10 months ago </a:t>
            </a:r>
            <a:r>
              <a:rPr lang="en-US" dirty="0">
                <a:solidFill>
                  <a:schemeClr val="bg1"/>
                </a:solidFill>
                <a:sym typeface="Wingdings" panose="05000000000000000000" pitchFamily="2" charset="2"/>
              </a:rPr>
              <a:t> (don’t panic ) </a:t>
            </a:r>
            <a:endParaRPr lang="en-GB" dirty="0">
              <a:solidFill>
                <a:schemeClr val="bg1"/>
              </a:solidFill>
            </a:endParaRPr>
          </a:p>
        </p:txBody>
      </p:sp>
    </p:spTree>
    <p:extLst>
      <p:ext uri="{BB962C8B-B14F-4D97-AF65-F5344CB8AC3E}">
        <p14:creationId xmlns:p14="http://schemas.microsoft.com/office/powerpoint/2010/main" val="4085611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anim calcmode="lin" valueType="num">
                                      <p:cBhvr additive="base">
                                        <p:cTn id="11" dur="500" fill="hold"/>
                                        <p:tgtEl>
                                          <p:spTgt spid="1026"/>
                                        </p:tgtEl>
                                        <p:attrNameLst>
                                          <p:attrName>ppt_x</p:attrName>
                                        </p:attrNameLst>
                                      </p:cBhvr>
                                      <p:tavLst>
                                        <p:tav tm="0">
                                          <p:val>
                                            <p:strVal val="#ppt_x"/>
                                          </p:val>
                                        </p:tav>
                                        <p:tav tm="100000">
                                          <p:val>
                                            <p:strVal val="#ppt_x"/>
                                          </p:val>
                                        </p:tav>
                                      </p:tavLst>
                                    </p:anim>
                                    <p:anim calcmode="lin" valueType="num">
                                      <p:cBhvr additive="base">
                                        <p:cTn id="12" dur="500" fill="hold"/>
                                        <p:tgtEl>
                                          <p:spTgt spid="102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anim calcmode="lin" valueType="num">
                                      <p:cBhvr>
                                        <p:cTn id="26" dur="1000" fill="hold"/>
                                        <p:tgtEl>
                                          <p:spTgt spid="8"/>
                                        </p:tgtEl>
                                        <p:attrNameLst>
                                          <p:attrName>ppt_x</p:attrName>
                                        </p:attrNameLst>
                                      </p:cBhvr>
                                      <p:tavLst>
                                        <p:tav tm="0">
                                          <p:val>
                                            <p:strVal val="#ppt_x"/>
                                          </p:val>
                                        </p:tav>
                                        <p:tav tm="100000">
                                          <p:val>
                                            <p:strVal val="#ppt_x"/>
                                          </p:val>
                                        </p:tav>
                                      </p:tavLst>
                                    </p:anim>
                                    <p:anim calcmode="lin" valueType="num">
                                      <p:cBhvr>
                                        <p:cTn id="27" dur="1000" fill="hold"/>
                                        <p:tgtEl>
                                          <p:spTgt spid="8"/>
                                        </p:tgtEl>
                                        <p:attrNameLst>
                                          <p:attrName>ppt_y</p:attrName>
                                        </p:attrNameLst>
                                      </p:cBhvr>
                                      <p:tavLst>
                                        <p:tav tm="0">
                                          <p:val>
                                            <p:strVal val="#ppt_y+.1"/>
                                          </p:val>
                                        </p:tav>
                                        <p:tav tm="100000">
                                          <p:val>
                                            <p:strVal val="#ppt_y"/>
                                          </p:val>
                                        </p:tav>
                                      </p:tavLst>
                                    </p:anim>
                                  </p:childTnLst>
                                </p:cTn>
                              </p:par>
                              <p:par>
                                <p:cTn id="28" presetID="42" presetClass="entr" presetSubtype="0" fill="hold" grpId="0" nodeType="withEffect">
                                  <p:stCondLst>
                                    <p:cond delay="0"/>
                                  </p:stCondLst>
                                  <p:childTnLst>
                                    <p:set>
                                      <p:cBhvr>
                                        <p:cTn id="29" dur="1" fill="hold">
                                          <p:stCondLst>
                                            <p:cond delay="0"/>
                                          </p:stCondLst>
                                        </p:cTn>
                                        <p:tgtEl>
                                          <p:spTgt spid="11"/>
                                        </p:tgtEl>
                                        <p:attrNameLst>
                                          <p:attrName>style.visibility</p:attrName>
                                        </p:attrNameLst>
                                      </p:cBhvr>
                                      <p:to>
                                        <p:strVal val="visible"/>
                                      </p:to>
                                    </p:set>
                                    <p:animEffect transition="in" filter="fade">
                                      <p:cBhvr>
                                        <p:cTn id="30" dur="1000"/>
                                        <p:tgtEl>
                                          <p:spTgt spid="11"/>
                                        </p:tgtEl>
                                      </p:cBhvr>
                                    </p:animEffect>
                                    <p:anim calcmode="lin" valueType="num">
                                      <p:cBhvr>
                                        <p:cTn id="31" dur="1000" fill="hold"/>
                                        <p:tgtEl>
                                          <p:spTgt spid="11"/>
                                        </p:tgtEl>
                                        <p:attrNameLst>
                                          <p:attrName>ppt_x</p:attrName>
                                        </p:attrNameLst>
                                      </p:cBhvr>
                                      <p:tavLst>
                                        <p:tav tm="0">
                                          <p:val>
                                            <p:strVal val="#ppt_x"/>
                                          </p:val>
                                        </p:tav>
                                        <p:tav tm="100000">
                                          <p:val>
                                            <p:strVal val="#ppt_x"/>
                                          </p:val>
                                        </p:tav>
                                      </p:tavLst>
                                    </p:anim>
                                    <p:anim calcmode="lin" valueType="num">
                                      <p:cBhvr>
                                        <p:cTn id="32" dur="1000" fill="hold"/>
                                        <p:tgtEl>
                                          <p:spTgt spid="11"/>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1000"/>
                                        <p:tgtEl>
                                          <p:spTgt spid="10"/>
                                        </p:tgtEl>
                                      </p:cBhvr>
                                    </p:animEffect>
                                    <p:anim calcmode="lin" valueType="num">
                                      <p:cBhvr>
                                        <p:cTn id="36" dur="1000" fill="hold"/>
                                        <p:tgtEl>
                                          <p:spTgt spid="10"/>
                                        </p:tgtEl>
                                        <p:attrNameLst>
                                          <p:attrName>ppt_x</p:attrName>
                                        </p:attrNameLst>
                                      </p:cBhvr>
                                      <p:tavLst>
                                        <p:tav tm="0">
                                          <p:val>
                                            <p:strVal val="#ppt_x"/>
                                          </p:val>
                                        </p:tav>
                                        <p:tav tm="100000">
                                          <p:val>
                                            <p:strVal val="#ppt_x"/>
                                          </p:val>
                                        </p:tav>
                                      </p:tavLst>
                                    </p:anim>
                                    <p:anim calcmode="lin" valueType="num">
                                      <p:cBhvr>
                                        <p:cTn id="37"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9"/>
                                        </p:tgtEl>
                                        <p:attrNameLst>
                                          <p:attrName>style.visibility</p:attrName>
                                        </p:attrNameLst>
                                      </p:cBhvr>
                                      <p:to>
                                        <p:strVal val="visible"/>
                                      </p:to>
                                    </p:set>
                                    <p:animEffect transition="in" filter="fade">
                                      <p:cBhvr>
                                        <p:cTn id="4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animBg="1"/>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39A06E69-D0D2-4B0E-A0F5-D35F41E9347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FD0CEB9A-DADC-4BDA-89BE-98189EA9F127}"/>
              </a:ext>
            </a:extLst>
          </p:cNvPr>
          <p:cNvSpPr>
            <a:spLocks noGrp="1"/>
          </p:cNvSpPr>
          <p:nvPr>
            <p:ph type="title"/>
          </p:nvPr>
        </p:nvSpPr>
        <p:spPr/>
        <p:txBody>
          <a:bodyPr/>
          <a:lstStyle/>
          <a:p>
            <a:pPr algn="ctr"/>
            <a:r>
              <a:rPr lang="en-US" dirty="0">
                <a:solidFill>
                  <a:schemeClr val="bg1"/>
                </a:solidFill>
              </a:rPr>
              <a:t>Things the blockchain needs to improve on to become mainstream..</a:t>
            </a:r>
          </a:p>
        </p:txBody>
      </p:sp>
      <p:sp>
        <p:nvSpPr>
          <p:cNvPr id="3" name="Content Placeholder 2">
            <a:extLst>
              <a:ext uri="{FF2B5EF4-FFF2-40B4-BE49-F238E27FC236}">
                <a16:creationId xmlns:a16="http://schemas.microsoft.com/office/drawing/2014/main" id="{0D261E21-A5DB-461D-8F44-99C512579967}"/>
              </a:ext>
            </a:extLst>
          </p:cNvPr>
          <p:cNvSpPr>
            <a:spLocks noGrp="1"/>
          </p:cNvSpPr>
          <p:nvPr>
            <p:ph idx="1"/>
          </p:nvPr>
        </p:nvSpPr>
        <p:spPr/>
        <p:txBody>
          <a:bodyPr>
            <a:normAutofit fontScale="62500" lnSpcReduction="20000"/>
          </a:bodyPr>
          <a:lstStyle/>
          <a:p>
            <a:r>
              <a:rPr lang="en-US" dirty="0">
                <a:solidFill>
                  <a:schemeClr val="bg1"/>
                </a:solidFill>
              </a:rPr>
              <a:t>Speed</a:t>
            </a:r>
          </a:p>
          <a:p>
            <a:r>
              <a:rPr lang="en-US" dirty="0">
                <a:solidFill>
                  <a:schemeClr val="bg1"/>
                </a:solidFill>
              </a:rPr>
              <a:t>Manipulation </a:t>
            </a:r>
          </a:p>
          <a:p>
            <a:r>
              <a:rPr lang="en-US" dirty="0">
                <a:solidFill>
                  <a:schemeClr val="bg1"/>
                </a:solidFill>
              </a:rPr>
              <a:t>Hacks </a:t>
            </a:r>
          </a:p>
          <a:p>
            <a:r>
              <a:rPr lang="en-US" dirty="0">
                <a:solidFill>
                  <a:schemeClr val="bg1"/>
                </a:solidFill>
              </a:rPr>
              <a:t>General view </a:t>
            </a:r>
          </a:p>
          <a:p>
            <a:r>
              <a:rPr lang="en-US" dirty="0">
                <a:solidFill>
                  <a:schemeClr val="bg1"/>
                </a:solidFill>
              </a:rPr>
              <a:t>Understand the benefits of using the blockchain </a:t>
            </a:r>
          </a:p>
          <a:p>
            <a:r>
              <a:rPr lang="en-US" dirty="0">
                <a:solidFill>
                  <a:schemeClr val="bg1"/>
                </a:solidFill>
              </a:rPr>
              <a:t>Big banks and social media companies to adapt </a:t>
            </a:r>
          </a:p>
          <a:p>
            <a:pPr lvl="1"/>
            <a:r>
              <a:rPr lang="en-US" dirty="0">
                <a:solidFill>
                  <a:schemeClr val="bg1"/>
                </a:solidFill>
              </a:rPr>
              <a:t>They are already but keeping it very quiet </a:t>
            </a:r>
          </a:p>
          <a:p>
            <a:r>
              <a:rPr lang="en-US" dirty="0">
                <a:solidFill>
                  <a:schemeClr val="bg1"/>
                </a:solidFill>
              </a:rPr>
              <a:t>Ease of development </a:t>
            </a:r>
          </a:p>
          <a:p>
            <a:r>
              <a:rPr lang="en-US" dirty="0">
                <a:solidFill>
                  <a:schemeClr val="bg1"/>
                </a:solidFill>
              </a:rPr>
              <a:t>Better UX/UI designs </a:t>
            </a:r>
          </a:p>
          <a:p>
            <a:r>
              <a:rPr lang="en-US" dirty="0">
                <a:solidFill>
                  <a:schemeClr val="bg1"/>
                </a:solidFill>
              </a:rPr>
              <a:t>Become less techy to understand </a:t>
            </a:r>
          </a:p>
          <a:p>
            <a:r>
              <a:rPr lang="en-US" dirty="0">
                <a:solidFill>
                  <a:schemeClr val="bg1"/>
                </a:solidFill>
              </a:rPr>
              <a:t>Price needs to become stable </a:t>
            </a:r>
          </a:p>
          <a:p>
            <a:r>
              <a:rPr lang="en-US" dirty="0">
                <a:solidFill>
                  <a:schemeClr val="bg1"/>
                </a:solidFill>
              </a:rPr>
              <a:t>Get rid of the “get rich quick” thinking</a:t>
            </a:r>
          </a:p>
          <a:p>
            <a:r>
              <a:rPr lang="en-US" dirty="0">
                <a:solidFill>
                  <a:schemeClr val="bg1"/>
                </a:solidFill>
              </a:rPr>
              <a:t>Community sharing code </a:t>
            </a:r>
          </a:p>
          <a:p>
            <a:r>
              <a:rPr lang="en-US" dirty="0">
                <a:solidFill>
                  <a:schemeClr val="bg1"/>
                </a:solidFill>
              </a:rPr>
              <a:t>People using it without knowing they are using it</a:t>
            </a:r>
          </a:p>
          <a:p>
            <a:endParaRPr lang="en-US" dirty="0">
              <a:solidFill>
                <a:schemeClr val="bg1"/>
              </a:solidFill>
            </a:endParaRPr>
          </a:p>
        </p:txBody>
      </p:sp>
    </p:spTree>
    <p:extLst>
      <p:ext uri="{BB962C8B-B14F-4D97-AF65-F5344CB8AC3E}">
        <p14:creationId xmlns:p14="http://schemas.microsoft.com/office/powerpoint/2010/main" val="165656755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CC6D5D0E-F589-4D6A-BB8B-20BAEAF6987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07E6D5C-257F-4DB8-BB8C-251CBFF21FAE}"/>
              </a:ext>
            </a:extLst>
          </p:cNvPr>
          <p:cNvSpPr>
            <a:spLocks noGrp="1"/>
          </p:cNvSpPr>
          <p:nvPr>
            <p:ph type="title"/>
          </p:nvPr>
        </p:nvSpPr>
        <p:spPr/>
        <p:txBody>
          <a:bodyPr/>
          <a:lstStyle/>
          <a:p>
            <a:r>
              <a:rPr lang="en-US" dirty="0">
                <a:solidFill>
                  <a:schemeClr val="bg1"/>
                </a:solidFill>
              </a:rPr>
              <a:t>Where does Ethereum come in..</a:t>
            </a:r>
          </a:p>
        </p:txBody>
      </p:sp>
      <p:sp>
        <p:nvSpPr>
          <p:cNvPr id="3" name="Content Placeholder 2">
            <a:extLst>
              <a:ext uri="{FF2B5EF4-FFF2-40B4-BE49-F238E27FC236}">
                <a16:creationId xmlns:a16="http://schemas.microsoft.com/office/drawing/2014/main" id="{3062A9D7-CBF5-4454-8B3D-90EBB46B18CD}"/>
              </a:ext>
            </a:extLst>
          </p:cNvPr>
          <p:cNvSpPr>
            <a:spLocks noGrp="1"/>
          </p:cNvSpPr>
          <p:nvPr>
            <p:ph idx="1"/>
          </p:nvPr>
        </p:nvSpPr>
        <p:spPr>
          <a:xfrm>
            <a:off x="838200" y="1825624"/>
            <a:ext cx="10515600" cy="4775591"/>
          </a:xfrm>
        </p:spPr>
        <p:txBody>
          <a:bodyPr>
            <a:normAutofit fontScale="92500" lnSpcReduction="10000"/>
          </a:bodyPr>
          <a:lstStyle/>
          <a:p>
            <a:r>
              <a:rPr lang="en-US" dirty="0">
                <a:solidFill>
                  <a:schemeClr val="bg1"/>
                </a:solidFill>
              </a:rPr>
              <a:t>Ethereum is an open-source, public, blockchain-based distributed computing platform and operating system featuring smart contract functionality</a:t>
            </a:r>
          </a:p>
          <a:p>
            <a:r>
              <a:rPr lang="en-US" dirty="0">
                <a:solidFill>
                  <a:schemeClr val="bg1"/>
                </a:solidFill>
              </a:rPr>
              <a:t>Allowing developers to create smart contracts which contain functionality </a:t>
            </a:r>
          </a:p>
          <a:p>
            <a:r>
              <a:rPr lang="en-US" dirty="0">
                <a:solidFill>
                  <a:schemeClr val="bg1"/>
                </a:solidFill>
              </a:rPr>
              <a:t>Written in GO, C++, Rust, Solidity </a:t>
            </a:r>
          </a:p>
          <a:p>
            <a:r>
              <a:rPr lang="en-US" dirty="0">
                <a:solidFill>
                  <a:schemeClr val="bg1"/>
                </a:solidFill>
              </a:rPr>
              <a:t>Smart contracts are written in Solidity </a:t>
            </a:r>
          </a:p>
          <a:p>
            <a:r>
              <a:rPr lang="en-US" dirty="0">
                <a:solidFill>
                  <a:schemeClr val="bg1"/>
                </a:solidFill>
              </a:rPr>
              <a:t>Everything on the Ethereum platform is paid for in ETH </a:t>
            </a:r>
          </a:p>
          <a:p>
            <a:r>
              <a:rPr lang="en-US" dirty="0">
                <a:solidFill>
                  <a:schemeClr val="bg1"/>
                </a:solidFill>
              </a:rPr>
              <a:t>Free to use </a:t>
            </a:r>
          </a:p>
          <a:p>
            <a:r>
              <a:rPr lang="en-US" dirty="0">
                <a:solidFill>
                  <a:schemeClr val="bg1"/>
                </a:solidFill>
              </a:rPr>
              <a:t>With the smart contracts it allows companies to create a decentralised project a lot easier</a:t>
            </a:r>
          </a:p>
          <a:p>
            <a:r>
              <a:rPr lang="en-US" dirty="0">
                <a:solidFill>
                  <a:schemeClr val="bg1"/>
                </a:solidFill>
              </a:rPr>
              <a:t>Ability to create your own utility token with its own identity</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7952315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A48FE3BD-3DE8-4490-BECA-31A0FA50D5B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65AD71E-C622-4DFE-BAF6-F165934D7ACE}"/>
              </a:ext>
            </a:extLst>
          </p:cNvPr>
          <p:cNvSpPr>
            <a:spLocks noGrp="1"/>
          </p:cNvSpPr>
          <p:nvPr>
            <p:ph type="title"/>
          </p:nvPr>
        </p:nvSpPr>
        <p:spPr/>
        <p:txBody>
          <a:bodyPr/>
          <a:lstStyle/>
          <a:p>
            <a:pPr algn="ctr"/>
            <a:r>
              <a:rPr lang="en-US" dirty="0">
                <a:solidFill>
                  <a:schemeClr val="bg1"/>
                </a:solidFill>
              </a:rPr>
              <a:t>What happens when you send an Ethereum transaction</a:t>
            </a:r>
          </a:p>
        </p:txBody>
      </p:sp>
      <p:sp>
        <p:nvSpPr>
          <p:cNvPr id="3" name="Content Placeholder 2">
            <a:extLst>
              <a:ext uri="{FF2B5EF4-FFF2-40B4-BE49-F238E27FC236}">
                <a16:creationId xmlns:a16="http://schemas.microsoft.com/office/drawing/2014/main" id="{A320D761-1E53-4D44-904F-A6A5B6B664BF}"/>
              </a:ext>
            </a:extLst>
          </p:cNvPr>
          <p:cNvSpPr>
            <a:spLocks noGrp="1"/>
          </p:cNvSpPr>
          <p:nvPr>
            <p:ph idx="1"/>
          </p:nvPr>
        </p:nvSpPr>
        <p:spPr/>
        <p:txBody>
          <a:bodyPr>
            <a:normAutofit fontScale="70000" lnSpcReduction="20000"/>
          </a:bodyPr>
          <a:lstStyle/>
          <a:p>
            <a:r>
              <a:rPr lang="en-US" dirty="0">
                <a:solidFill>
                  <a:schemeClr val="bg1"/>
                </a:solidFill>
              </a:rPr>
              <a:t>There are a lot of tokens built on top of Ethereum, each have their own logic to send and receive tokens within the smart contract</a:t>
            </a:r>
          </a:p>
          <a:p>
            <a:r>
              <a:rPr lang="en-US" dirty="0">
                <a:solidFill>
                  <a:schemeClr val="bg1"/>
                </a:solidFill>
              </a:rPr>
              <a:t>The sender pays a gas fee to the miners to move the tokens from his/her wallet to another </a:t>
            </a:r>
          </a:p>
          <a:p>
            <a:r>
              <a:rPr lang="en-US" dirty="0">
                <a:solidFill>
                  <a:schemeClr val="bg1"/>
                </a:solidFill>
              </a:rPr>
              <a:t>Once sent it goes into a “pool” off transaction and minors will pick and choose which ones will make them the most money (Gas fee) </a:t>
            </a:r>
          </a:p>
          <a:p>
            <a:r>
              <a:rPr lang="en-US" dirty="0">
                <a:solidFill>
                  <a:schemeClr val="bg1"/>
                </a:solidFill>
              </a:rPr>
              <a:t>Once a miner takes the transaction, they authenticate that it’s a valid transaction against their local node blockchain, this then gets confirmed this with the peer 2 peer network anywhere between 2 – 99+ times </a:t>
            </a:r>
          </a:p>
          <a:p>
            <a:r>
              <a:rPr lang="en-US" dirty="0">
                <a:solidFill>
                  <a:schemeClr val="bg1"/>
                </a:solidFill>
              </a:rPr>
              <a:t>At this point a block is created but not finalised into the master node until all confirmations are complete </a:t>
            </a:r>
          </a:p>
          <a:p>
            <a:r>
              <a:rPr lang="en-US" dirty="0">
                <a:solidFill>
                  <a:schemeClr val="bg1"/>
                </a:solidFill>
              </a:rPr>
              <a:t>Once confirmed by the minors the funds will now be in the receiver's address, it’s now embedded in the blockchain with a hash and a link to the last block. At this point this block and hash can never be changed</a:t>
            </a:r>
          </a:p>
          <a:p>
            <a:r>
              <a:rPr lang="en-US" dirty="0">
                <a:solidFill>
                  <a:schemeClr val="bg1"/>
                </a:solidFill>
              </a:rPr>
              <a:t>Blocks are never related to each other; all blocks are a singleton of itself. </a:t>
            </a:r>
          </a:p>
          <a:p>
            <a:pPr lvl="1"/>
            <a:r>
              <a:rPr lang="en-US" dirty="0">
                <a:solidFill>
                  <a:schemeClr val="bg1"/>
                </a:solidFill>
              </a:rPr>
              <a:t>That doesn’t mean someone could create functionality to link blocks together ;) </a:t>
            </a:r>
          </a:p>
          <a:p>
            <a:pPr lvl="1"/>
            <a:r>
              <a:rPr lang="en-US" dirty="0">
                <a:solidFill>
                  <a:schemeClr val="bg1"/>
                </a:solidFill>
              </a:rPr>
              <a:t>They only know about the last block hash, so it can form the `blockchain` </a:t>
            </a:r>
          </a:p>
          <a:p>
            <a:endParaRPr lang="en-US" dirty="0">
              <a:solidFill>
                <a:schemeClr val="bg1"/>
              </a:solidFill>
            </a:endParaRPr>
          </a:p>
          <a:p>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19464161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C9C052C9-2A9E-4C17-ADE8-529C5214B7B6}"/>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B5A22F-9843-43D7-9F73-1D39744CF58B}"/>
              </a:ext>
            </a:extLst>
          </p:cNvPr>
          <p:cNvSpPr>
            <a:spLocks noGrp="1"/>
          </p:cNvSpPr>
          <p:nvPr>
            <p:ph type="title"/>
          </p:nvPr>
        </p:nvSpPr>
        <p:spPr>
          <a:xfrm>
            <a:off x="931983" y="36571"/>
            <a:ext cx="9736015" cy="1022473"/>
          </a:xfrm>
        </p:spPr>
        <p:txBody>
          <a:bodyPr/>
          <a:lstStyle/>
          <a:p>
            <a:pPr algn="ctr"/>
            <a:r>
              <a:rPr lang="en-US" dirty="0">
                <a:solidFill>
                  <a:schemeClr val="bg1"/>
                </a:solidFill>
              </a:rPr>
              <a:t>What is gas?</a:t>
            </a:r>
          </a:p>
        </p:txBody>
      </p:sp>
      <p:sp>
        <p:nvSpPr>
          <p:cNvPr id="3" name="Content Placeholder 2">
            <a:extLst>
              <a:ext uri="{FF2B5EF4-FFF2-40B4-BE49-F238E27FC236}">
                <a16:creationId xmlns:a16="http://schemas.microsoft.com/office/drawing/2014/main" id="{0480946E-FB6A-4098-84E4-554CEB52E6C3}"/>
              </a:ext>
            </a:extLst>
          </p:cNvPr>
          <p:cNvSpPr>
            <a:spLocks noGrp="1"/>
          </p:cNvSpPr>
          <p:nvPr>
            <p:ph idx="1"/>
          </p:nvPr>
        </p:nvSpPr>
        <p:spPr>
          <a:xfrm>
            <a:off x="507023" y="858469"/>
            <a:ext cx="11037277" cy="5775389"/>
          </a:xfrm>
        </p:spPr>
        <p:txBody>
          <a:bodyPr>
            <a:normAutofit fontScale="25000" lnSpcReduction="20000"/>
          </a:bodyPr>
          <a:lstStyle/>
          <a:p>
            <a:r>
              <a:rPr lang="en-US" sz="6400" dirty="0">
                <a:solidFill>
                  <a:schemeClr val="bg1"/>
                </a:solidFill>
              </a:rPr>
              <a:t>It measures how much work an action or set of actions takes to perform</a:t>
            </a:r>
          </a:p>
          <a:p>
            <a:r>
              <a:rPr lang="en-US" sz="6400" dirty="0">
                <a:solidFill>
                  <a:schemeClr val="bg1"/>
                </a:solidFill>
              </a:rPr>
              <a:t>Only operations which get embedded in the blockchain costs gas </a:t>
            </a:r>
          </a:p>
          <a:p>
            <a:pPr lvl="1"/>
            <a:r>
              <a:rPr lang="en-US" sz="6000" dirty="0">
                <a:solidFill>
                  <a:schemeClr val="bg1"/>
                </a:solidFill>
              </a:rPr>
              <a:t>Reading data is normally completely free (depending on how the smart contracts are written)</a:t>
            </a:r>
          </a:p>
          <a:p>
            <a:r>
              <a:rPr lang="en-US" sz="6400" dirty="0">
                <a:solidFill>
                  <a:schemeClr val="bg1"/>
                </a:solidFill>
              </a:rPr>
              <a:t>This helps to ensure an appropriate fee is being paid for operations hitting the network </a:t>
            </a:r>
          </a:p>
          <a:p>
            <a:r>
              <a:rPr lang="en-US" sz="6400" dirty="0">
                <a:solidFill>
                  <a:schemeClr val="bg1"/>
                </a:solidFill>
              </a:rPr>
              <a:t>This was done by design </a:t>
            </a:r>
          </a:p>
          <a:p>
            <a:r>
              <a:rPr lang="en-US" sz="6400" dirty="0">
                <a:solidFill>
                  <a:schemeClr val="bg1"/>
                </a:solidFill>
              </a:rPr>
              <a:t>By requiring a fee for an operation which needs to be performed means it does not get bogged down</a:t>
            </a:r>
          </a:p>
          <a:p>
            <a:r>
              <a:rPr lang="en-US" sz="6400" dirty="0">
                <a:solidFill>
                  <a:schemeClr val="bg1"/>
                </a:solidFill>
              </a:rPr>
              <a:t>It will only perform tasks that is valuable to someone (as people are paying!!)</a:t>
            </a:r>
          </a:p>
          <a:p>
            <a:r>
              <a:rPr lang="en-US" sz="6400" dirty="0">
                <a:solidFill>
                  <a:schemeClr val="bg1"/>
                </a:solidFill>
              </a:rPr>
              <a:t>Gas is a built-in token, it’s separate to Ethereum</a:t>
            </a:r>
          </a:p>
          <a:p>
            <a:pPr lvl="1"/>
            <a:r>
              <a:rPr lang="en-US" sz="6400" dirty="0">
                <a:solidFill>
                  <a:schemeClr val="bg1"/>
                </a:solidFill>
              </a:rPr>
              <a:t>But you can’t own x amount of gas tokens! </a:t>
            </a:r>
          </a:p>
          <a:p>
            <a:pPr lvl="1"/>
            <a:r>
              <a:rPr lang="en-US" sz="6400" dirty="0">
                <a:solidFill>
                  <a:schemeClr val="bg1"/>
                </a:solidFill>
              </a:rPr>
              <a:t>Gas only exists on the Ethereum virtual machines which indicates how much work is being performed </a:t>
            </a:r>
          </a:p>
          <a:p>
            <a:r>
              <a:rPr lang="en-US" sz="6400" dirty="0">
                <a:solidFill>
                  <a:schemeClr val="bg1"/>
                </a:solidFill>
              </a:rPr>
              <a:t>When it comes to paying gas the transaction fee is charged in Ethereum</a:t>
            </a:r>
          </a:p>
          <a:p>
            <a:r>
              <a:rPr lang="en-US" sz="6400" dirty="0">
                <a:solidFill>
                  <a:schemeClr val="bg1"/>
                </a:solidFill>
              </a:rPr>
              <a:t>The token is what is rewarded to miners for producing and verifying blocks</a:t>
            </a:r>
          </a:p>
          <a:p>
            <a:r>
              <a:rPr lang="en-US" sz="6400" dirty="0">
                <a:solidFill>
                  <a:schemeClr val="bg1"/>
                </a:solidFill>
              </a:rPr>
              <a:t>If your gas price is too low, no one will process your transaction </a:t>
            </a:r>
          </a:p>
          <a:p>
            <a:r>
              <a:rPr lang="en-US" sz="6400" dirty="0">
                <a:solidFill>
                  <a:schemeClr val="bg1"/>
                </a:solidFill>
              </a:rPr>
              <a:t>If your gas price is fine but the gas cost of your transaction runs "over budget" the transaction fails but still goes into the blockchain, and you don't get the money back for the work that the miners did.</a:t>
            </a:r>
          </a:p>
          <a:p>
            <a:r>
              <a:rPr lang="en-US" sz="6400" dirty="0">
                <a:solidFill>
                  <a:schemeClr val="bg1"/>
                </a:solidFill>
              </a:rPr>
              <a:t>Separate because Ethereum market rapidly change but the cost of calculations will not change if the market goes sky high or super low</a:t>
            </a:r>
          </a:p>
          <a:p>
            <a:pPr lvl="1"/>
            <a:r>
              <a:rPr lang="en-US" sz="6400" dirty="0">
                <a:solidFill>
                  <a:schemeClr val="bg1"/>
                </a:solidFill>
              </a:rPr>
              <a:t>Super important else every time the market changes executing operations would fluctuate in price</a:t>
            </a:r>
          </a:p>
          <a:p>
            <a:r>
              <a:rPr lang="en-US" sz="6400" dirty="0">
                <a:solidFill>
                  <a:schemeClr val="bg1"/>
                </a:solidFill>
              </a:rPr>
              <a:t>This makes sure that nothing runs forever, and that people will be careful about the code that they run. It keeps both miners and users safe from bad code!</a:t>
            </a:r>
          </a:p>
          <a:p>
            <a:r>
              <a:rPr lang="en-US" sz="6400" dirty="0">
                <a:solidFill>
                  <a:schemeClr val="bg1"/>
                </a:solidFill>
              </a:rPr>
              <a:t>Therefore it’s so important to write low performed tasks in the solidity contracts </a:t>
            </a:r>
          </a:p>
          <a:p>
            <a:pPr lvl="1"/>
            <a:r>
              <a:rPr lang="en-US" sz="6400" dirty="0">
                <a:solidFill>
                  <a:schemeClr val="bg1"/>
                </a:solidFill>
              </a:rPr>
              <a:t>Something you normally do not have to think about as a developer </a:t>
            </a:r>
          </a:p>
          <a:p>
            <a:pPr lvl="1"/>
            <a:endParaRPr lang="en-US" dirty="0">
              <a:solidFill>
                <a:schemeClr val="bg1"/>
              </a:solidFill>
            </a:endParaRPr>
          </a:p>
          <a:p>
            <a:endParaRPr lang="en-US" dirty="0">
              <a:solidFill>
                <a:schemeClr val="bg1"/>
              </a:solidFill>
            </a:endParaRPr>
          </a:p>
        </p:txBody>
      </p:sp>
    </p:spTree>
    <p:extLst>
      <p:ext uri="{BB962C8B-B14F-4D97-AF65-F5344CB8AC3E}">
        <p14:creationId xmlns:p14="http://schemas.microsoft.com/office/powerpoint/2010/main" val="410056176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90A42A59-6524-411E-B0E7-C769873FA6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5BE79F7-3DE5-4172-8633-1467015A624C}"/>
              </a:ext>
            </a:extLst>
          </p:cNvPr>
          <p:cNvSpPr>
            <a:spLocks noGrp="1"/>
          </p:cNvSpPr>
          <p:nvPr>
            <p:ph type="title"/>
          </p:nvPr>
        </p:nvSpPr>
        <p:spPr/>
        <p:txBody>
          <a:bodyPr/>
          <a:lstStyle/>
          <a:p>
            <a:pPr algn="ctr"/>
            <a:r>
              <a:rPr lang="en-US" dirty="0">
                <a:solidFill>
                  <a:schemeClr val="bg1"/>
                </a:solidFill>
              </a:rPr>
              <a:t>Ethereum smart contracts</a:t>
            </a:r>
          </a:p>
        </p:txBody>
      </p:sp>
      <p:sp>
        <p:nvSpPr>
          <p:cNvPr id="3" name="Content Placeholder 2">
            <a:extLst>
              <a:ext uri="{FF2B5EF4-FFF2-40B4-BE49-F238E27FC236}">
                <a16:creationId xmlns:a16="http://schemas.microsoft.com/office/drawing/2014/main" id="{44EC28CF-4708-4FF6-BB9A-992C1ADBE6CB}"/>
              </a:ext>
            </a:extLst>
          </p:cNvPr>
          <p:cNvSpPr>
            <a:spLocks noGrp="1"/>
          </p:cNvSpPr>
          <p:nvPr>
            <p:ph idx="1"/>
          </p:nvPr>
        </p:nvSpPr>
        <p:spPr/>
        <p:txBody>
          <a:bodyPr>
            <a:normAutofit fontScale="55000" lnSpcReduction="20000"/>
          </a:bodyPr>
          <a:lstStyle/>
          <a:p>
            <a:r>
              <a:rPr lang="en-US" dirty="0">
                <a:solidFill>
                  <a:schemeClr val="bg1"/>
                </a:solidFill>
              </a:rPr>
              <a:t>Bitcoin has smart contracts but limited to currency use case</a:t>
            </a:r>
          </a:p>
          <a:p>
            <a:r>
              <a:rPr lang="en-US" dirty="0">
                <a:solidFill>
                  <a:schemeClr val="bg1"/>
                </a:solidFill>
              </a:rPr>
              <a:t>Ethereum allows developers to program their own smart contracts </a:t>
            </a:r>
          </a:p>
          <a:p>
            <a:r>
              <a:rPr lang="en-US" dirty="0">
                <a:solidFill>
                  <a:schemeClr val="bg1"/>
                </a:solidFill>
              </a:rPr>
              <a:t>You can see a contract as an abstracted bit of functionality </a:t>
            </a:r>
          </a:p>
          <a:p>
            <a:r>
              <a:rPr lang="en-US" dirty="0">
                <a:solidFill>
                  <a:schemeClr val="bg1"/>
                </a:solidFill>
              </a:rPr>
              <a:t>No best practices</a:t>
            </a:r>
          </a:p>
          <a:p>
            <a:pPr lvl="1"/>
            <a:r>
              <a:rPr lang="en-US" dirty="0">
                <a:solidFill>
                  <a:schemeClr val="bg1"/>
                </a:solidFill>
              </a:rPr>
              <a:t>some put all their logic in 1 contract some split it out into many contracts like they would a real-world application</a:t>
            </a:r>
          </a:p>
          <a:p>
            <a:r>
              <a:rPr lang="en-US" dirty="0">
                <a:solidFill>
                  <a:schemeClr val="bg1"/>
                </a:solidFill>
              </a:rPr>
              <a:t>Smart contracts method are given an accessibility level (just like TypeScript and .NET Core). Public, private and external (talk about this more later) </a:t>
            </a:r>
          </a:p>
          <a:p>
            <a:r>
              <a:rPr lang="en-US" dirty="0">
                <a:solidFill>
                  <a:schemeClr val="bg1"/>
                </a:solidFill>
              </a:rPr>
              <a:t>Up to the developer in how decentralised they make it</a:t>
            </a:r>
          </a:p>
          <a:p>
            <a:r>
              <a:rPr lang="en-US" dirty="0">
                <a:solidFill>
                  <a:schemeClr val="bg1"/>
                </a:solidFill>
              </a:rPr>
              <a:t>You can fire events in a contract </a:t>
            </a:r>
          </a:p>
          <a:p>
            <a:pPr lvl="1"/>
            <a:r>
              <a:rPr lang="en-US" dirty="0">
                <a:solidFill>
                  <a:schemeClr val="bg1"/>
                </a:solidFill>
              </a:rPr>
              <a:t>Perfect way to catch these events in the frontend</a:t>
            </a:r>
          </a:p>
          <a:p>
            <a:r>
              <a:rPr lang="en-US" dirty="0">
                <a:solidFill>
                  <a:schemeClr val="bg1"/>
                </a:solidFill>
              </a:rPr>
              <a:t>You can make certain methods “payable” </a:t>
            </a:r>
          </a:p>
          <a:p>
            <a:pPr lvl="1"/>
            <a:r>
              <a:rPr lang="en-US" dirty="0">
                <a:solidFill>
                  <a:schemeClr val="bg1"/>
                </a:solidFill>
              </a:rPr>
              <a:t>As it says on the tin gas is required to execute it</a:t>
            </a:r>
          </a:p>
          <a:p>
            <a:r>
              <a:rPr lang="en-US" dirty="0">
                <a:solidFill>
                  <a:schemeClr val="bg1"/>
                </a:solidFill>
              </a:rPr>
              <a:t>Stores information about an application </a:t>
            </a:r>
          </a:p>
          <a:p>
            <a:r>
              <a:rPr lang="en-US" dirty="0">
                <a:solidFill>
                  <a:schemeClr val="bg1"/>
                </a:solidFill>
              </a:rPr>
              <a:t>Ethereum have created these contracts which allow complete flexibility in how you use their blockchain</a:t>
            </a:r>
          </a:p>
          <a:p>
            <a:pPr lvl="1"/>
            <a:r>
              <a:rPr lang="en-US" dirty="0">
                <a:solidFill>
                  <a:schemeClr val="bg1"/>
                </a:solidFill>
              </a:rPr>
              <a:t>“With power comes great responsibility” </a:t>
            </a:r>
          </a:p>
          <a:p>
            <a:r>
              <a:rPr lang="en-US" dirty="0">
                <a:solidFill>
                  <a:schemeClr val="bg1"/>
                </a:solidFill>
              </a:rPr>
              <a:t>A smart contract can trigger another smart contract and so on…</a:t>
            </a: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p:txBody>
      </p:sp>
      <p:pic>
        <p:nvPicPr>
          <p:cNvPr id="6" name="Picture 5">
            <a:extLst>
              <a:ext uri="{FF2B5EF4-FFF2-40B4-BE49-F238E27FC236}">
                <a16:creationId xmlns:a16="http://schemas.microsoft.com/office/drawing/2014/main" id="{AF4AA8B5-3B47-4E28-AF8E-D58D114CECFA}"/>
              </a:ext>
            </a:extLst>
          </p:cNvPr>
          <p:cNvPicPr>
            <a:picLocks noChangeAspect="1"/>
          </p:cNvPicPr>
          <p:nvPr/>
        </p:nvPicPr>
        <p:blipFill>
          <a:blip r:embed="rId3"/>
          <a:stretch>
            <a:fillRect/>
          </a:stretch>
        </p:blipFill>
        <p:spPr>
          <a:xfrm>
            <a:off x="1113563" y="298174"/>
            <a:ext cx="1226895" cy="1309066"/>
          </a:xfrm>
          <a:prstGeom prst="rect">
            <a:avLst/>
          </a:prstGeom>
        </p:spPr>
      </p:pic>
      <p:pic>
        <p:nvPicPr>
          <p:cNvPr id="7" name="Picture 6">
            <a:extLst>
              <a:ext uri="{FF2B5EF4-FFF2-40B4-BE49-F238E27FC236}">
                <a16:creationId xmlns:a16="http://schemas.microsoft.com/office/drawing/2014/main" id="{BDC7F4B7-67B7-49C6-B664-E0DB71B7E168}"/>
              </a:ext>
            </a:extLst>
          </p:cNvPr>
          <p:cNvPicPr>
            <a:picLocks noChangeAspect="1"/>
          </p:cNvPicPr>
          <p:nvPr/>
        </p:nvPicPr>
        <p:blipFill>
          <a:blip r:embed="rId3"/>
          <a:stretch>
            <a:fillRect/>
          </a:stretch>
        </p:blipFill>
        <p:spPr>
          <a:xfrm>
            <a:off x="9734102" y="298174"/>
            <a:ext cx="1226895" cy="1309066"/>
          </a:xfrm>
          <a:prstGeom prst="rect">
            <a:avLst/>
          </a:prstGeom>
        </p:spPr>
      </p:pic>
      <p:pic>
        <p:nvPicPr>
          <p:cNvPr id="8" name="Picture 7">
            <a:extLst>
              <a:ext uri="{FF2B5EF4-FFF2-40B4-BE49-F238E27FC236}">
                <a16:creationId xmlns:a16="http://schemas.microsoft.com/office/drawing/2014/main" id="{DDEDFC61-CAC9-4A9E-A982-AC67696A79F9}"/>
              </a:ext>
            </a:extLst>
          </p:cNvPr>
          <p:cNvPicPr>
            <a:picLocks noChangeAspect="1"/>
          </p:cNvPicPr>
          <p:nvPr/>
        </p:nvPicPr>
        <p:blipFill>
          <a:blip r:embed="rId4"/>
          <a:stretch>
            <a:fillRect/>
          </a:stretch>
        </p:blipFill>
        <p:spPr>
          <a:xfrm>
            <a:off x="9734102" y="4754258"/>
            <a:ext cx="2266176" cy="1763224"/>
          </a:xfrm>
          <a:prstGeom prst="rect">
            <a:avLst/>
          </a:prstGeom>
        </p:spPr>
      </p:pic>
    </p:spTree>
    <p:extLst>
      <p:ext uri="{BB962C8B-B14F-4D97-AF65-F5344CB8AC3E}">
        <p14:creationId xmlns:p14="http://schemas.microsoft.com/office/powerpoint/2010/main" val="34099188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nodeType="clickEffect">
                                  <p:stCondLst>
                                    <p:cond delay="0"/>
                                  </p:stCondLst>
                                  <p:childTnLst>
                                    <p:set>
                                      <p:cBhvr>
                                        <p:cTn id="21" dur="1" fill="hold">
                                          <p:stCondLst>
                                            <p:cond delay="0"/>
                                          </p:stCondLst>
                                        </p:cTn>
                                        <p:tgtEl>
                                          <p:spTgt spid="3">
                                            <p:txEl>
                                              <p:pRg st="0" end="0"/>
                                            </p:txEl>
                                          </p:spTgt>
                                        </p:tgtEl>
                                        <p:attrNameLst>
                                          <p:attrName>style.visibility</p:attrName>
                                        </p:attrNameLst>
                                      </p:cBhvr>
                                      <p:to>
                                        <p:strVal val="visible"/>
                                      </p:to>
                                    </p:set>
                                    <p:anim calcmode="lin" valueType="num">
                                      <p:cBhvr additive="base">
                                        <p:cTn id="22"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23" dur="500" fill="hold"/>
                                        <p:tgtEl>
                                          <p:spTgt spid="3">
                                            <p:txEl>
                                              <p:pRg st="0" end="0"/>
                                            </p:txEl>
                                          </p:spTgt>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3">
                                            <p:txEl>
                                              <p:pRg st="1" end="1"/>
                                            </p:txEl>
                                          </p:spTgt>
                                        </p:tgtEl>
                                        <p:attrNameLst>
                                          <p:attrName>style.visibility</p:attrName>
                                        </p:attrNameLst>
                                      </p:cBhvr>
                                      <p:to>
                                        <p:strVal val="visible"/>
                                      </p:to>
                                    </p:set>
                                    <p:anim calcmode="lin" valueType="num">
                                      <p:cBhvr additive="base">
                                        <p:cTn id="26"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7"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3">
                                            <p:txEl>
                                              <p:pRg st="2" end="2"/>
                                            </p:txEl>
                                          </p:spTgt>
                                        </p:tgtEl>
                                        <p:attrNameLst>
                                          <p:attrName>style.visibility</p:attrName>
                                        </p:attrNameLst>
                                      </p:cBhvr>
                                      <p:to>
                                        <p:strVal val="visible"/>
                                      </p:to>
                                    </p:set>
                                    <p:anim calcmode="lin" valueType="num">
                                      <p:cBhvr additive="base">
                                        <p:cTn id="30"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31" dur="500" fill="hold"/>
                                        <p:tgtEl>
                                          <p:spTgt spid="3">
                                            <p:txEl>
                                              <p:pRg st="2" end="2"/>
                                            </p:txEl>
                                          </p:spTgt>
                                        </p:tgtEl>
                                        <p:attrNameLst>
                                          <p:attrName>ppt_y</p:attrName>
                                        </p:attrNameLst>
                                      </p:cBhvr>
                                      <p:tavLst>
                                        <p:tav tm="0">
                                          <p:val>
                                            <p:strVal val="1+#ppt_h/2"/>
                                          </p:val>
                                        </p:tav>
                                        <p:tav tm="100000">
                                          <p:val>
                                            <p:strVal val="#ppt_y"/>
                                          </p:val>
                                        </p:tav>
                                      </p:tavLst>
                                    </p:anim>
                                  </p:childTnLst>
                                </p:cTn>
                              </p:par>
                              <p:par>
                                <p:cTn id="32" presetID="2" presetClass="entr" presetSubtype="4" fill="hold" nodeType="withEffect">
                                  <p:stCondLst>
                                    <p:cond delay="0"/>
                                  </p:stCondLst>
                                  <p:childTnLst>
                                    <p:set>
                                      <p:cBhvr>
                                        <p:cTn id="33" dur="1" fill="hold">
                                          <p:stCondLst>
                                            <p:cond delay="0"/>
                                          </p:stCondLst>
                                        </p:cTn>
                                        <p:tgtEl>
                                          <p:spTgt spid="3">
                                            <p:txEl>
                                              <p:pRg st="3" end="3"/>
                                            </p:txEl>
                                          </p:spTgt>
                                        </p:tgtEl>
                                        <p:attrNameLst>
                                          <p:attrName>style.visibility</p:attrName>
                                        </p:attrNameLst>
                                      </p:cBhvr>
                                      <p:to>
                                        <p:strVal val="visible"/>
                                      </p:to>
                                    </p:set>
                                    <p:anim calcmode="lin" valueType="num">
                                      <p:cBhvr additive="base">
                                        <p:cTn id="34"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5"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
                                            <p:txEl>
                                              <p:pRg st="4" end="4"/>
                                            </p:txEl>
                                          </p:spTgt>
                                        </p:tgtEl>
                                        <p:attrNameLst>
                                          <p:attrName>style.visibility</p:attrName>
                                        </p:attrNameLst>
                                      </p:cBhvr>
                                      <p:to>
                                        <p:strVal val="visible"/>
                                      </p:to>
                                    </p:set>
                                    <p:anim calcmode="lin" valueType="num">
                                      <p:cBhvr additive="base">
                                        <p:cTn id="38"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9" dur="500" fill="hold"/>
                                        <p:tgtEl>
                                          <p:spTgt spid="3">
                                            <p:txEl>
                                              <p:pRg st="4" end="4"/>
                                            </p:txEl>
                                          </p:spTgt>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3">
                                            <p:txEl>
                                              <p:pRg st="5" end="5"/>
                                            </p:txEl>
                                          </p:spTgt>
                                        </p:tgtEl>
                                        <p:attrNameLst>
                                          <p:attrName>style.visibility</p:attrName>
                                        </p:attrNameLst>
                                      </p:cBhvr>
                                      <p:to>
                                        <p:strVal val="visible"/>
                                      </p:to>
                                    </p:set>
                                    <p:anim calcmode="lin" valueType="num">
                                      <p:cBhvr additive="base">
                                        <p:cTn id="42"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43" dur="500" fill="hold"/>
                                        <p:tgtEl>
                                          <p:spTgt spid="3">
                                            <p:txEl>
                                              <p:pRg st="5" end="5"/>
                                            </p:txEl>
                                          </p:spTgt>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3">
                                            <p:txEl>
                                              <p:pRg st="6" end="6"/>
                                            </p:txEl>
                                          </p:spTgt>
                                        </p:tgtEl>
                                        <p:attrNameLst>
                                          <p:attrName>style.visibility</p:attrName>
                                        </p:attrNameLst>
                                      </p:cBhvr>
                                      <p:to>
                                        <p:strVal val="visible"/>
                                      </p:to>
                                    </p:set>
                                    <p:anim calcmode="lin" valueType="num">
                                      <p:cBhvr additive="base">
                                        <p:cTn id="46"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7"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8" presetID="2" presetClass="entr" presetSubtype="4" fill="hold" nodeType="withEffect">
                                  <p:stCondLst>
                                    <p:cond delay="0"/>
                                  </p:stCondLst>
                                  <p:childTnLst>
                                    <p:set>
                                      <p:cBhvr>
                                        <p:cTn id="49" dur="1" fill="hold">
                                          <p:stCondLst>
                                            <p:cond delay="0"/>
                                          </p:stCondLst>
                                        </p:cTn>
                                        <p:tgtEl>
                                          <p:spTgt spid="3">
                                            <p:txEl>
                                              <p:pRg st="7" end="7"/>
                                            </p:txEl>
                                          </p:spTgt>
                                        </p:tgtEl>
                                        <p:attrNameLst>
                                          <p:attrName>style.visibility</p:attrName>
                                        </p:attrNameLst>
                                      </p:cBhvr>
                                      <p:to>
                                        <p:strVal val="visible"/>
                                      </p:to>
                                    </p:set>
                                    <p:anim calcmode="lin" valueType="num">
                                      <p:cBhvr additive="base">
                                        <p:cTn id="50"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51" dur="500" fill="hold"/>
                                        <p:tgtEl>
                                          <p:spTgt spid="3">
                                            <p:txEl>
                                              <p:pRg st="7" end="7"/>
                                            </p:txEl>
                                          </p:spTgt>
                                        </p:tgtEl>
                                        <p:attrNameLst>
                                          <p:attrName>ppt_y</p:attrName>
                                        </p:attrNameLst>
                                      </p:cBhvr>
                                      <p:tavLst>
                                        <p:tav tm="0">
                                          <p:val>
                                            <p:strVal val="1+#ppt_h/2"/>
                                          </p:val>
                                        </p:tav>
                                        <p:tav tm="100000">
                                          <p:val>
                                            <p:strVal val="#ppt_y"/>
                                          </p:val>
                                        </p:tav>
                                      </p:tavLst>
                                    </p:anim>
                                  </p:childTnLst>
                                </p:cTn>
                              </p:par>
                              <p:par>
                                <p:cTn id="52" presetID="2" presetClass="entr" presetSubtype="4" fill="hold" nodeType="withEffect">
                                  <p:stCondLst>
                                    <p:cond delay="0"/>
                                  </p:stCondLst>
                                  <p:childTnLst>
                                    <p:set>
                                      <p:cBhvr>
                                        <p:cTn id="53" dur="1" fill="hold">
                                          <p:stCondLst>
                                            <p:cond delay="0"/>
                                          </p:stCondLst>
                                        </p:cTn>
                                        <p:tgtEl>
                                          <p:spTgt spid="3">
                                            <p:txEl>
                                              <p:pRg st="8" end="8"/>
                                            </p:txEl>
                                          </p:spTgt>
                                        </p:tgtEl>
                                        <p:attrNameLst>
                                          <p:attrName>style.visibility</p:attrName>
                                        </p:attrNameLst>
                                      </p:cBhvr>
                                      <p:to>
                                        <p:strVal val="visible"/>
                                      </p:to>
                                    </p:set>
                                    <p:anim calcmode="lin" valueType="num">
                                      <p:cBhvr additive="base">
                                        <p:cTn id="54"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5"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6" presetID="2" presetClass="entr" presetSubtype="4" fill="hold" nodeType="withEffect">
                                  <p:stCondLst>
                                    <p:cond delay="0"/>
                                  </p:stCondLst>
                                  <p:childTnLst>
                                    <p:set>
                                      <p:cBhvr>
                                        <p:cTn id="57" dur="1" fill="hold">
                                          <p:stCondLst>
                                            <p:cond delay="0"/>
                                          </p:stCondLst>
                                        </p:cTn>
                                        <p:tgtEl>
                                          <p:spTgt spid="3">
                                            <p:txEl>
                                              <p:pRg st="9" end="9"/>
                                            </p:txEl>
                                          </p:spTgt>
                                        </p:tgtEl>
                                        <p:attrNameLst>
                                          <p:attrName>style.visibility</p:attrName>
                                        </p:attrNameLst>
                                      </p:cBhvr>
                                      <p:to>
                                        <p:strVal val="visible"/>
                                      </p:to>
                                    </p:set>
                                    <p:anim calcmode="lin" valueType="num">
                                      <p:cBhvr additive="base">
                                        <p:cTn id="58"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9" dur="500" fill="hold"/>
                                        <p:tgtEl>
                                          <p:spTgt spid="3">
                                            <p:txEl>
                                              <p:pRg st="9" end="9"/>
                                            </p:txEl>
                                          </p:spTgt>
                                        </p:tgtEl>
                                        <p:attrNameLst>
                                          <p:attrName>ppt_y</p:attrName>
                                        </p:attrNameLst>
                                      </p:cBhvr>
                                      <p:tavLst>
                                        <p:tav tm="0">
                                          <p:val>
                                            <p:strVal val="1+#ppt_h/2"/>
                                          </p:val>
                                        </p:tav>
                                        <p:tav tm="100000">
                                          <p:val>
                                            <p:strVal val="#ppt_y"/>
                                          </p:val>
                                        </p:tav>
                                      </p:tavLst>
                                    </p:anim>
                                  </p:childTnLst>
                                </p:cTn>
                              </p:par>
                              <p:par>
                                <p:cTn id="60" presetID="2" presetClass="entr" presetSubtype="4" fill="hold" nodeType="withEffect">
                                  <p:stCondLst>
                                    <p:cond delay="0"/>
                                  </p:stCondLst>
                                  <p:childTnLst>
                                    <p:set>
                                      <p:cBhvr>
                                        <p:cTn id="61" dur="1" fill="hold">
                                          <p:stCondLst>
                                            <p:cond delay="0"/>
                                          </p:stCondLst>
                                        </p:cTn>
                                        <p:tgtEl>
                                          <p:spTgt spid="3">
                                            <p:txEl>
                                              <p:pRg st="10" end="10"/>
                                            </p:txEl>
                                          </p:spTgt>
                                        </p:tgtEl>
                                        <p:attrNameLst>
                                          <p:attrName>style.visibility</p:attrName>
                                        </p:attrNameLst>
                                      </p:cBhvr>
                                      <p:to>
                                        <p:strVal val="visible"/>
                                      </p:to>
                                    </p:set>
                                    <p:anim calcmode="lin" valueType="num">
                                      <p:cBhvr additive="base">
                                        <p:cTn id="62"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63"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64" presetID="2" presetClass="entr" presetSubtype="4" fill="hold" nodeType="withEffect">
                                  <p:stCondLst>
                                    <p:cond delay="0"/>
                                  </p:stCondLst>
                                  <p:childTnLst>
                                    <p:set>
                                      <p:cBhvr>
                                        <p:cTn id="65" dur="1" fill="hold">
                                          <p:stCondLst>
                                            <p:cond delay="0"/>
                                          </p:stCondLst>
                                        </p:cTn>
                                        <p:tgtEl>
                                          <p:spTgt spid="3">
                                            <p:txEl>
                                              <p:pRg st="11" end="11"/>
                                            </p:txEl>
                                          </p:spTgt>
                                        </p:tgtEl>
                                        <p:attrNameLst>
                                          <p:attrName>style.visibility</p:attrName>
                                        </p:attrNameLst>
                                      </p:cBhvr>
                                      <p:to>
                                        <p:strVal val="visible"/>
                                      </p:to>
                                    </p:set>
                                    <p:anim calcmode="lin" valueType="num">
                                      <p:cBhvr additive="base">
                                        <p:cTn id="66"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7"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8" presetID="2" presetClass="entr" presetSubtype="4" fill="hold" nodeType="withEffect">
                                  <p:stCondLst>
                                    <p:cond delay="0"/>
                                  </p:stCondLst>
                                  <p:childTnLst>
                                    <p:set>
                                      <p:cBhvr>
                                        <p:cTn id="69" dur="1" fill="hold">
                                          <p:stCondLst>
                                            <p:cond delay="0"/>
                                          </p:stCondLst>
                                        </p:cTn>
                                        <p:tgtEl>
                                          <p:spTgt spid="3">
                                            <p:txEl>
                                              <p:pRg st="12" end="12"/>
                                            </p:txEl>
                                          </p:spTgt>
                                        </p:tgtEl>
                                        <p:attrNameLst>
                                          <p:attrName>style.visibility</p:attrName>
                                        </p:attrNameLst>
                                      </p:cBhvr>
                                      <p:to>
                                        <p:strVal val="visible"/>
                                      </p:to>
                                    </p:set>
                                    <p:anim calcmode="lin" valueType="num">
                                      <p:cBhvr additive="base">
                                        <p:cTn id="70"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71"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72" presetID="2" presetClass="entr" presetSubtype="4" fill="hold" nodeType="withEffect">
                                  <p:stCondLst>
                                    <p:cond delay="0"/>
                                  </p:stCondLst>
                                  <p:childTnLst>
                                    <p:set>
                                      <p:cBhvr>
                                        <p:cTn id="73" dur="1" fill="hold">
                                          <p:stCondLst>
                                            <p:cond delay="0"/>
                                          </p:stCondLst>
                                        </p:cTn>
                                        <p:tgtEl>
                                          <p:spTgt spid="3">
                                            <p:txEl>
                                              <p:pRg st="13" end="13"/>
                                            </p:txEl>
                                          </p:spTgt>
                                        </p:tgtEl>
                                        <p:attrNameLst>
                                          <p:attrName>style.visibility</p:attrName>
                                        </p:attrNameLst>
                                      </p:cBhvr>
                                      <p:to>
                                        <p:strVal val="visible"/>
                                      </p:to>
                                    </p:set>
                                    <p:anim calcmode="lin" valueType="num">
                                      <p:cBhvr additive="base">
                                        <p:cTn id="74"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5"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6" presetID="2" presetClass="entr" presetSubtype="4" fill="hold" nodeType="withEffect">
                                  <p:stCondLst>
                                    <p:cond delay="0"/>
                                  </p:stCondLst>
                                  <p:childTnLst>
                                    <p:set>
                                      <p:cBhvr>
                                        <p:cTn id="77" dur="1" fill="hold">
                                          <p:stCondLst>
                                            <p:cond delay="0"/>
                                          </p:stCondLst>
                                        </p:cTn>
                                        <p:tgtEl>
                                          <p:spTgt spid="3">
                                            <p:txEl>
                                              <p:pRg st="14" end="14"/>
                                            </p:txEl>
                                          </p:spTgt>
                                        </p:tgtEl>
                                        <p:attrNameLst>
                                          <p:attrName>style.visibility</p:attrName>
                                        </p:attrNameLst>
                                      </p:cBhvr>
                                      <p:to>
                                        <p:strVal val="visible"/>
                                      </p:to>
                                    </p:set>
                                    <p:anim calcmode="lin" valueType="num">
                                      <p:cBhvr additive="base">
                                        <p:cTn id="78"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9" dur="500" fill="hold"/>
                                        <p:tgtEl>
                                          <p:spTgt spid="3">
                                            <p:txEl>
                                              <p:pRg st="14" end="1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952F7EF6-C531-44A4-96FA-D464691C6AF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2FD7B5A-75B7-4804-AFAF-6937B6D685D8}"/>
              </a:ext>
            </a:extLst>
          </p:cNvPr>
          <p:cNvSpPr>
            <a:spLocks noGrp="1"/>
          </p:cNvSpPr>
          <p:nvPr>
            <p:ph idx="1"/>
          </p:nvPr>
        </p:nvSpPr>
        <p:spPr/>
        <p:txBody>
          <a:bodyPr>
            <a:normAutofit fontScale="62500" lnSpcReduction="20000"/>
          </a:bodyPr>
          <a:lstStyle/>
          <a:p>
            <a:r>
              <a:rPr lang="en-US" dirty="0">
                <a:solidFill>
                  <a:schemeClr val="bg1"/>
                </a:solidFill>
              </a:rPr>
              <a:t>All the rules and penalties are defined by the smart contract </a:t>
            </a:r>
          </a:p>
          <a:p>
            <a:pPr lvl="1"/>
            <a:r>
              <a:rPr lang="en-US" dirty="0">
                <a:solidFill>
                  <a:schemeClr val="bg1"/>
                </a:solidFill>
              </a:rPr>
              <a:t>It also enforces them </a:t>
            </a:r>
          </a:p>
          <a:p>
            <a:r>
              <a:rPr lang="en-US" dirty="0">
                <a:solidFill>
                  <a:schemeClr val="bg1"/>
                </a:solidFill>
              </a:rPr>
              <a:t>In theory, whole systems and organizations can run entirely on smart contracts.</a:t>
            </a:r>
          </a:p>
          <a:p>
            <a:pPr lvl="1"/>
            <a:r>
              <a:rPr lang="en-US" dirty="0">
                <a:solidFill>
                  <a:schemeClr val="bg1"/>
                </a:solidFill>
              </a:rPr>
              <a:t>This is already happening…</a:t>
            </a:r>
          </a:p>
          <a:p>
            <a:r>
              <a:rPr lang="en-US" dirty="0">
                <a:solidFill>
                  <a:schemeClr val="bg1"/>
                </a:solidFill>
              </a:rPr>
              <a:t>It gives you </a:t>
            </a:r>
          </a:p>
          <a:p>
            <a:pPr lvl="1"/>
            <a:r>
              <a:rPr lang="en-US" dirty="0">
                <a:solidFill>
                  <a:schemeClr val="bg1"/>
                </a:solidFill>
              </a:rPr>
              <a:t>Trust </a:t>
            </a:r>
          </a:p>
          <a:p>
            <a:pPr lvl="2"/>
            <a:r>
              <a:rPr lang="en-US" dirty="0">
                <a:solidFill>
                  <a:schemeClr val="bg1"/>
                </a:solidFill>
              </a:rPr>
              <a:t>No one can steal or lose any documents as they are encrypted and safely store in a secured shared ledge</a:t>
            </a:r>
          </a:p>
          <a:p>
            <a:pPr lvl="1"/>
            <a:r>
              <a:rPr lang="en-US" dirty="0">
                <a:solidFill>
                  <a:schemeClr val="bg1"/>
                </a:solidFill>
              </a:rPr>
              <a:t>Safety</a:t>
            </a:r>
          </a:p>
          <a:p>
            <a:pPr lvl="2"/>
            <a:r>
              <a:rPr lang="en-US" dirty="0">
                <a:solidFill>
                  <a:schemeClr val="bg1"/>
                </a:solidFill>
              </a:rPr>
              <a:t>If written contract smart contracts are impossible to hack </a:t>
            </a:r>
          </a:p>
          <a:p>
            <a:pPr lvl="1"/>
            <a:r>
              <a:rPr lang="en-US" dirty="0">
                <a:solidFill>
                  <a:schemeClr val="bg1"/>
                </a:solidFill>
              </a:rPr>
              <a:t>Efficiency </a:t>
            </a:r>
          </a:p>
          <a:p>
            <a:pPr lvl="2"/>
            <a:r>
              <a:rPr lang="en-US" dirty="0">
                <a:solidFill>
                  <a:schemeClr val="bg1"/>
                </a:solidFill>
              </a:rPr>
              <a:t>Once the contracts are written it will handle any amount of request anywhere in the world</a:t>
            </a:r>
          </a:p>
          <a:p>
            <a:pPr lvl="2"/>
            <a:r>
              <a:rPr lang="en-US" dirty="0">
                <a:solidFill>
                  <a:schemeClr val="bg1"/>
                </a:solidFill>
              </a:rPr>
              <a:t>No manual wasting </a:t>
            </a:r>
          </a:p>
          <a:p>
            <a:pPr lvl="2"/>
            <a:r>
              <a:rPr lang="en-US" dirty="0">
                <a:solidFill>
                  <a:schemeClr val="bg1"/>
                </a:solidFill>
              </a:rPr>
              <a:t>No paper documents </a:t>
            </a:r>
          </a:p>
          <a:p>
            <a:pPr lvl="1"/>
            <a:r>
              <a:rPr lang="en-US" dirty="0">
                <a:solidFill>
                  <a:schemeClr val="bg1"/>
                </a:solidFill>
              </a:rPr>
              <a:t>Savings </a:t>
            </a:r>
          </a:p>
          <a:p>
            <a:pPr lvl="2"/>
            <a:r>
              <a:rPr lang="en-US" dirty="0">
                <a:solidFill>
                  <a:schemeClr val="bg1"/>
                </a:solidFill>
              </a:rPr>
              <a:t>Estate agents, advisors, assistance and many other jobs will not be needed thanks to smart contracts </a:t>
            </a:r>
          </a:p>
          <a:p>
            <a:pPr lvl="3"/>
            <a:r>
              <a:rPr lang="en-US" dirty="0">
                <a:solidFill>
                  <a:schemeClr val="bg1"/>
                </a:solidFill>
              </a:rPr>
              <a:t>SORRY </a:t>
            </a:r>
            <a:r>
              <a:rPr lang="en-US" dirty="0">
                <a:solidFill>
                  <a:schemeClr val="bg1"/>
                </a:solidFill>
                <a:sym typeface="Wingdings" panose="05000000000000000000" pitchFamily="2" charset="2"/>
              </a:rPr>
              <a:t> </a:t>
            </a:r>
          </a:p>
          <a:p>
            <a:pPr lvl="1"/>
            <a:r>
              <a:rPr lang="en-US" dirty="0">
                <a:solidFill>
                  <a:schemeClr val="bg1"/>
                </a:solidFill>
                <a:sym typeface="Wingdings" panose="05000000000000000000" pitchFamily="2" charset="2"/>
              </a:rPr>
              <a:t>Autonomy </a:t>
            </a:r>
          </a:p>
          <a:p>
            <a:pPr lvl="2"/>
            <a:r>
              <a:rPr lang="en-US" dirty="0">
                <a:solidFill>
                  <a:schemeClr val="bg1"/>
                </a:solidFill>
                <a:sym typeface="Wingdings" panose="05000000000000000000" pitchFamily="2" charset="2"/>
              </a:rPr>
              <a:t>Smart contracts do not need third party to complete tasks</a:t>
            </a:r>
          </a:p>
          <a:p>
            <a:pPr lvl="2"/>
            <a:r>
              <a:rPr lang="en-US" dirty="0">
                <a:solidFill>
                  <a:schemeClr val="bg1"/>
                </a:solidFill>
                <a:sym typeface="Wingdings" panose="05000000000000000000" pitchFamily="2" charset="2"/>
              </a:rPr>
              <a:t>This gives full control of the agreement</a:t>
            </a:r>
            <a:endParaRPr lang="en-GB" dirty="0">
              <a:solidFill>
                <a:schemeClr val="bg1"/>
              </a:solidFill>
            </a:endParaRPr>
          </a:p>
        </p:txBody>
      </p:sp>
      <p:sp>
        <p:nvSpPr>
          <p:cNvPr id="5" name="Title 1">
            <a:extLst>
              <a:ext uri="{FF2B5EF4-FFF2-40B4-BE49-F238E27FC236}">
                <a16:creationId xmlns:a16="http://schemas.microsoft.com/office/drawing/2014/main" id="{9C69C0CF-F929-4937-B512-44E975A76210}"/>
              </a:ext>
            </a:extLst>
          </p:cNvPr>
          <p:cNvSpPr txBox="1">
            <a:spLocks/>
          </p:cNvSpPr>
          <p:nvPr/>
        </p:nvSpPr>
        <p:spPr>
          <a:xfrm>
            <a:off x="911087" y="250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chemeClr val="bg1"/>
                </a:solidFill>
              </a:rPr>
              <a:t>Ethereum smart contracts</a:t>
            </a:r>
          </a:p>
        </p:txBody>
      </p:sp>
      <p:pic>
        <p:nvPicPr>
          <p:cNvPr id="6" name="Picture 5">
            <a:extLst>
              <a:ext uri="{FF2B5EF4-FFF2-40B4-BE49-F238E27FC236}">
                <a16:creationId xmlns:a16="http://schemas.microsoft.com/office/drawing/2014/main" id="{0B87554A-6113-428A-9AA9-6D6E8A9F1D22}"/>
              </a:ext>
            </a:extLst>
          </p:cNvPr>
          <p:cNvPicPr>
            <a:picLocks noChangeAspect="1"/>
          </p:cNvPicPr>
          <p:nvPr/>
        </p:nvPicPr>
        <p:blipFill>
          <a:blip r:embed="rId3"/>
          <a:stretch>
            <a:fillRect/>
          </a:stretch>
        </p:blipFill>
        <p:spPr>
          <a:xfrm>
            <a:off x="1113563" y="298174"/>
            <a:ext cx="1226895" cy="1309066"/>
          </a:xfrm>
          <a:prstGeom prst="rect">
            <a:avLst/>
          </a:prstGeom>
        </p:spPr>
      </p:pic>
      <p:pic>
        <p:nvPicPr>
          <p:cNvPr id="7" name="Picture 6">
            <a:extLst>
              <a:ext uri="{FF2B5EF4-FFF2-40B4-BE49-F238E27FC236}">
                <a16:creationId xmlns:a16="http://schemas.microsoft.com/office/drawing/2014/main" id="{CB0436F3-DCEC-41EE-82CA-4C6A053F3FDC}"/>
              </a:ext>
            </a:extLst>
          </p:cNvPr>
          <p:cNvPicPr>
            <a:picLocks noChangeAspect="1"/>
          </p:cNvPicPr>
          <p:nvPr/>
        </p:nvPicPr>
        <p:blipFill>
          <a:blip r:embed="rId3"/>
          <a:stretch>
            <a:fillRect/>
          </a:stretch>
        </p:blipFill>
        <p:spPr>
          <a:xfrm>
            <a:off x="9851542" y="298174"/>
            <a:ext cx="1226895" cy="1309066"/>
          </a:xfrm>
          <a:prstGeom prst="rect">
            <a:avLst/>
          </a:prstGeom>
        </p:spPr>
      </p:pic>
    </p:spTree>
    <p:extLst>
      <p:ext uri="{BB962C8B-B14F-4D97-AF65-F5344CB8AC3E}">
        <p14:creationId xmlns:p14="http://schemas.microsoft.com/office/powerpoint/2010/main" val="27031213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
                                            <p:txEl>
                                              <p:pRg st="14" end="14"/>
                                            </p:txEl>
                                          </p:spTgt>
                                        </p:tgtEl>
                                        <p:attrNameLst>
                                          <p:attrName>style.visibility</p:attrName>
                                        </p:attrNameLst>
                                      </p:cBhvr>
                                      <p:to>
                                        <p:strVal val="visible"/>
                                      </p:to>
                                    </p:set>
                                    <p:anim calcmode="lin" valueType="num">
                                      <p:cBhvr additive="base">
                                        <p:cTn id="73"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74"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
                                            <p:txEl>
                                              <p:pRg st="15" end="15"/>
                                            </p:txEl>
                                          </p:spTgt>
                                        </p:tgtEl>
                                        <p:attrNameLst>
                                          <p:attrName>style.visibility</p:attrName>
                                        </p:attrNameLst>
                                      </p:cBhvr>
                                      <p:to>
                                        <p:strVal val="visible"/>
                                      </p:to>
                                    </p:set>
                                    <p:anim calcmode="lin" valueType="num">
                                      <p:cBhvr additive="base">
                                        <p:cTn id="77"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78"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79" presetID="2" presetClass="entr" presetSubtype="4" fill="hold" nodeType="withEffect">
                                  <p:stCondLst>
                                    <p:cond delay="0"/>
                                  </p:stCondLst>
                                  <p:childTnLst>
                                    <p:set>
                                      <p:cBhvr>
                                        <p:cTn id="80" dur="1" fill="hold">
                                          <p:stCondLst>
                                            <p:cond delay="0"/>
                                          </p:stCondLst>
                                        </p:cTn>
                                        <p:tgtEl>
                                          <p:spTgt spid="3">
                                            <p:txEl>
                                              <p:pRg st="16" end="16"/>
                                            </p:txEl>
                                          </p:spTgt>
                                        </p:tgtEl>
                                        <p:attrNameLst>
                                          <p:attrName>style.visibility</p:attrName>
                                        </p:attrNameLst>
                                      </p:cBhvr>
                                      <p:to>
                                        <p:strVal val="visible"/>
                                      </p:to>
                                    </p:set>
                                    <p:anim calcmode="lin" valueType="num">
                                      <p:cBhvr additive="base">
                                        <p:cTn id="81"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82"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83" presetID="2" presetClass="entr" presetSubtype="4" fill="hold" nodeType="withEffect">
                                  <p:stCondLst>
                                    <p:cond delay="0"/>
                                  </p:stCondLst>
                                  <p:childTnLst>
                                    <p:set>
                                      <p:cBhvr>
                                        <p:cTn id="84" dur="1" fill="hold">
                                          <p:stCondLst>
                                            <p:cond delay="0"/>
                                          </p:stCondLst>
                                        </p:cTn>
                                        <p:tgtEl>
                                          <p:spTgt spid="3">
                                            <p:txEl>
                                              <p:pRg st="17" end="17"/>
                                            </p:txEl>
                                          </p:spTgt>
                                        </p:tgtEl>
                                        <p:attrNameLst>
                                          <p:attrName>style.visibility</p:attrName>
                                        </p:attrNameLst>
                                      </p:cBhvr>
                                      <p:to>
                                        <p:strVal val="visible"/>
                                      </p:to>
                                    </p:set>
                                    <p:anim calcmode="lin" valueType="num">
                                      <p:cBhvr additive="base">
                                        <p:cTn id="85"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86"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87" presetID="2" presetClass="entr" presetSubtype="4" fill="hold" nodeType="withEffect">
                                  <p:stCondLst>
                                    <p:cond delay="0"/>
                                  </p:stCondLst>
                                  <p:childTnLst>
                                    <p:set>
                                      <p:cBhvr>
                                        <p:cTn id="88" dur="1" fill="hold">
                                          <p:stCondLst>
                                            <p:cond delay="0"/>
                                          </p:stCondLst>
                                        </p:cTn>
                                        <p:tgtEl>
                                          <p:spTgt spid="3">
                                            <p:txEl>
                                              <p:pRg st="18" end="18"/>
                                            </p:txEl>
                                          </p:spTgt>
                                        </p:tgtEl>
                                        <p:attrNameLst>
                                          <p:attrName>style.visibility</p:attrName>
                                        </p:attrNameLst>
                                      </p:cBhvr>
                                      <p:to>
                                        <p:strVal val="visible"/>
                                      </p:to>
                                    </p:set>
                                    <p:anim calcmode="lin" valueType="num">
                                      <p:cBhvr additive="base">
                                        <p:cTn id="89"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90"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lockchain background">
            <a:extLst>
              <a:ext uri="{FF2B5EF4-FFF2-40B4-BE49-F238E27FC236}">
                <a16:creationId xmlns:a16="http://schemas.microsoft.com/office/drawing/2014/main" id="{4573CD50-5DC3-4491-AA78-A4FD9D3BA74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C1C5FB7B-EFED-4EC0-8A36-BE461E4B5911}"/>
              </a:ext>
            </a:extLst>
          </p:cNvPr>
          <p:cNvSpPr>
            <a:spLocks noGrp="1"/>
          </p:cNvSpPr>
          <p:nvPr>
            <p:ph idx="1"/>
          </p:nvPr>
        </p:nvSpPr>
        <p:spPr>
          <a:xfrm>
            <a:off x="838200" y="3050247"/>
            <a:ext cx="10515600" cy="3596737"/>
          </a:xfrm>
        </p:spPr>
        <p:txBody>
          <a:bodyPr>
            <a:normAutofit fontScale="85000" lnSpcReduction="20000"/>
          </a:bodyPr>
          <a:lstStyle/>
          <a:p>
            <a:pPr>
              <a:buFontTx/>
              <a:buChar char="-"/>
            </a:pPr>
            <a:r>
              <a:rPr lang="en-US" dirty="0">
                <a:solidFill>
                  <a:schemeClr val="bg1"/>
                </a:solidFill>
              </a:rPr>
              <a:t>TypeScript, .NET Core, Angular, Solidity, SQL, Node, JavaScript &amp; AWS developer </a:t>
            </a:r>
          </a:p>
          <a:p>
            <a:pPr>
              <a:buFontTx/>
              <a:buChar char="-"/>
            </a:pPr>
            <a:r>
              <a:rPr lang="en-US" dirty="0">
                <a:solidFill>
                  <a:schemeClr val="bg1"/>
                </a:solidFill>
              </a:rPr>
              <a:t>Got into blockchain in early 2017</a:t>
            </a:r>
          </a:p>
          <a:p>
            <a:pPr>
              <a:buFontTx/>
              <a:buChar char="-"/>
            </a:pPr>
            <a:r>
              <a:rPr lang="en-US" dirty="0">
                <a:solidFill>
                  <a:schemeClr val="bg1"/>
                </a:solidFill>
              </a:rPr>
              <a:t>Holder and investor of cryptocurrency  </a:t>
            </a:r>
          </a:p>
          <a:p>
            <a:pPr>
              <a:buFontTx/>
              <a:buChar char="-"/>
            </a:pPr>
            <a:r>
              <a:rPr lang="en-US" dirty="0">
                <a:solidFill>
                  <a:schemeClr val="bg1"/>
                </a:solidFill>
              </a:rPr>
              <a:t>GitHub - </a:t>
            </a:r>
            <a:r>
              <a:rPr lang="en-US" dirty="0">
                <a:solidFill>
                  <a:schemeClr val="bg1"/>
                </a:solidFill>
                <a:hlinkClick r:id="rId3"/>
              </a:rPr>
              <a:t>https://github.com/joshstevens19</a:t>
            </a:r>
            <a:endParaRPr lang="en-US" dirty="0">
              <a:solidFill>
                <a:schemeClr val="bg1"/>
              </a:solidFill>
            </a:endParaRPr>
          </a:p>
          <a:p>
            <a:pPr>
              <a:buFontTx/>
              <a:buChar char="-"/>
            </a:pPr>
            <a:r>
              <a:rPr lang="en-US" dirty="0">
                <a:solidFill>
                  <a:schemeClr val="bg1"/>
                </a:solidFill>
              </a:rPr>
              <a:t>Work for a blockchain company called </a:t>
            </a:r>
            <a:r>
              <a:rPr lang="en-US" dirty="0" err="1">
                <a:solidFill>
                  <a:schemeClr val="bg1"/>
                </a:solidFill>
              </a:rPr>
              <a:t>FunFair</a:t>
            </a:r>
            <a:endParaRPr lang="en-US" dirty="0">
              <a:solidFill>
                <a:schemeClr val="bg1"/>
              </a:solidFill>
            </a:endParaRPr>
          </a:p>
          <a:p>
            <a:pPr>
              <a:buFontTx/>
              <a:buChar char="-"/>
            </a:pPr>
            <a:r>
              <a:rPr lang="en-US" dirty="0">
                <a:solidFill>
                  <a:schemeClr val="bg1"/>
                </a:solidFill>
              </a:rPr>
              <a:t>I used to work at CloudCall </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dirty="0">
                <a:solidFill>
                  <a:schemeClr val="bg1"/>
                </a:solidFill>
              </a:rPr>
              <a:t>:wq</a:t>
            </a:r>
          </a:p>
          <a:p>
            <a:pPr marL="0" indent="0">
              <a:buNone/>
            </a:pPr>
            <a:endParaRPr lang="en-US" dirty="0">
              <a:solidFill>
                <a:schemeClr val="bg1"/>
              </a:solidFill>
            </a:endParaRPr>
          </a:p>
          <a:p>
            <a:pPr algn="ctr">
              <a:buFontTx/>
              <a:buChar char="-"/>
            </a:pPr>
            <a:endParaRPr lang="en-US" dirty="0">
              <a:solidFill>
                <a:schemeClr val="bg1"/>
              </a:solidFill>
            </a:endParaRPr>
          </a:p>
        </p:txBody>
      </p:sp>
      <p:pic>
        <p:nvPicPr>
          <p:cNvPr id="4" name="Picture 3">
            <a:extLst>
              <a:ext uri="{FF2B5EF4-FFF2-40B4-BE49-F238E27FC236}">
                <a16:creationId xmlns:a16="http://schemas.microsoft.com/office/drawing/2014/main" id="{34234A08-B340-4BA0-91E7-059F6FF17B63}"/>
              </a:ext>
            </a:extLst>
          </p:cNvPr>
          <p:cNvPicPr>
            <a:picLocks noChangeAspect="1"/>
          </p:cNvPicPr>
          <p:nvPr/>
        </p:nvPicPr>
        <p:blipFill>
          <a:blip r:embed="rId4"/>
          <a:stretch>
            <a:fillRect/>
          </a:stretch>
        </p:blipFill>
        <p:spPr>
          <a:xfrm>
            <a:off x="3627090" y="146217"/>
            <a:ext cx="3611911" cy="2556224"/>
          </a:xfrm>
          <a:prstGeom prst="rect">
            <a:avLst/>
          </a:prstGeom>
        </p:spPr>
      </p:pic>
    </p:spTree>
    <p:extLst>
      <p:ext uri="{BB962C8B-B14F-4D97-AF65-F5344CB8AC3E}">
        <p14:creationId xmlns:p14="http://schemas.microsoft.com/office/powerpoint/2010/main" val="3044184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8A91E27E-72F3-4A01-B451-DEBFFCF77F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4D22F012-6D56-40EF-B71C-77979B9C1B64}"/>
              </a:ext>
            </a:extLst>
          </p:cNvPr>
          <p:cNvSpPr>
            <a:spLocks noGrp="1"/>
          </p:cNvSpPr>
          <p:nvPr>
            <p:ph idx="1"/>
          </p:nvPr>
        </p:nvSpPr>
        <p:spPr/>
        <p:txBody>
          <a:bodyPr>
            <a:normAutofit fontScale="70000" lnSpcReduction="20000"/>
          </a:bodyPr>
          <a:lstStyle/>
          <a:p>
            <a:r>
              <a:rPr lang="en-US" dirty="0">
                <a:solidFill>
                  <a:schemeClr val="bg1"/>
                </a:solidFill>
              </a:rPr>
              <a:t>Young tech </a:t>
            </a:r>
          </a:p>
          <a:p>
            <a:pPr lvl="1"/>
            <a:r>
              <a:rPr lang="en-US" dirty="0">
                <a:solidFill>
                  <a:schemeClr val="bg1"/>
                </a:solidFill>
              </a:rPr>
              <a:t>Prone to problems </a:t>
            </a:r>
          </a:p>
          <a:p>
            <a:r>
              <a:rPr lang="en-US" dirty="0">
                <a:solidFill>
                  <a:schemeClr val="bg1"/>
                </a:solidFill>
              </a:rPr>
              <a:t>The code must have no bugs to perform perfectly</a:t>
            </a:r>
          </a:p>
          <a:p>
            <a:r>
              <a:rPr lang="en-US" dirty="0">
                <a:solidFill>
                  <a:schemeClr val="bg1"/>
                </a:solidFill>
              </a:rPr>
              <a:t>This can lead to money being stolen with no way to get it back</a:t>
            </a:r>
          </a:p>
          <a:p>
            <a:r>
              <a:rPr lang="en-US" dirty="0">
                <a:solidFill>
                  <a:schemeClr val="bg1"/>
                </a:solidFill>
              </a:rPr>
              <a:t>How will the government regulate such contracts</a:t>
            </a:r>
          </a:p>
          <a:p>
            <a:r>
              <a:rPr lang="en-US" dirty="0">
                <a:solidFill>
                  <a:schemeClr val="bg1"/>
                </a:solidFill>
              </a:rPr>
              <a:t>How will they be taxed </a:t>
            </a:r>
          </a:p>
          <a:p>
            <a:r>
              <a:rPr lang="en-US" dirty="0">
                <a:solidFill>
                  <a:schemeClr val="bg1"/>
                </a:solidFill>
              </a:rPr>
              <a:t>Could it be used in court </a:t>
            </a:r>
          </a:p>
          <a:p>
            <a:r>
              <a:rPr lang="en-US" dirty="0">
                <a:solidFill>
                  <a:schemeClr val="bg1"/>
                </a:solidFill>
              </a:rPr>
              <a:t>Would people trust computers to make big deals </a:t>
            </a:r>
          </a:p>
          <a:p>
            <a:pPr lvl="1"/>
            <a:r>
              <a:rPr lang="en-US" dirty="0">
                <a:solidFill>
                  <a:schemeClr val="bg1"/>
                </a:solidFill>
              </a:rPr>
              <a:t>Sell their house</a:t>
            </a:r>
          </a:p>
          <a:p>
            <a:pPr lvl="1"/>
            <a:r>
              <a:rPr lang="en-US" dirty="0">
                <a:solidFill>
                  <a:schemeClr val="bg1"/>
                </a:solidFill>
              </a:rPr>
              <a:t>Sign contracts </a:t>
            </a:r>
          </a:p>
          <a:p>
            <a:pPr lvl="1"/>
            <a:r>
              <a:rPr lang="en-US" dirty="0">
                <a:solidFill>
                  <a:schemeClr val="bg1"/>
                </a:solidFill>
              </a:rPr>
              <a:t>… well people trust computers a lot now!</a:t>
            </a:r>
          </a:p>
          <a:p>
            <a:r>
              <a:rPr lang="en-US" dirty="0">
                <a:solidFill>
                  <a:schemeClr val="bg1"/>
                </a:solidFill>
              </a:rPr>
              <a:t>Mainly </a:t>
            </a:r>
            <a:r>
              <a:rPr lang="en-US" b="1" dirty="0">
                <a:solidFill>
                  <a:schemeClr val="bg1"/>
                </a:solidFill>
              </a:rPr>
              <a:t>unknowns</a:t>
            </a:r>
            <a:r>
              <a:rPr lang="en-US" dirty="0">
                <a:solidFill>
                  <a:schemeClr val="bg1"/>
                </a:solidFill>
              </a:rPr>
              <a:t>…. </a:t>
            </a:r>
          </a:p>
          <a:p>
            <a:pPr lvl="1"/>
            <a:r>
              <a:rPr lang="en-US" dirty="0">
                <a:solidFill>
                  <a:schemeClr val="bg1"/>
                </a:solidFill>
              </a:rPr>
              <a:t>With such a new tech you expect this unknowns though </a:t>
            </a:r>
          </a:p>
          <a:p>
            <a:pPr lvl="1"/>
            <a:r>
              <a:rPr lang="en-US" dirty="0">
                <a:solidFill>
                  <a:schemeClr val="bg1"/>
                </a:solidFill>
              </a:rPr>
              <a:t>Should be ironed out in time </a:t>
            </a:r>
          </a:p>
          <a:p>
            <a:pPr lvl="1"/>
            <a:endParaRPr lang="en-US" dirty="0">
              <a:solidFill>
                <a:schemeClr val="bg1"/>
              </a:solidFill>
            </a:endParaRPr>
          </a:p>
          <a:p>
            <a:pPr marL="914400" lvl="2" indent="0">
              <a:buNone/>
            </a:pPr>
            <a:endParaRPr lang="en-GB" dirty="0">
              <a:solidFill>
                <a:schemeClr val="bg1"/>
              </a:solidFill>
            </a:endParaRPr>
          </a:p>
        </p:txBody>
      </p:sp>
      <p:sp>
        <p:nvSpPr>
          <p:cNvPr id="5" name="Title 1">
            <a:extLst>
              <a:ext uri="{FF2B5EF4-FFF2-40B4-BE49-F238E27FC236}">
                <a16:creationId xmlns:a16="http://schemas.microsoft.com/office/drawing/2014/main" id="{CB08DE93-F894-4351-AA57-82F63D827411}"/>
              </a:ext>
            </a:extLst>
          </p:cNvPr>
          <p:cNvSpPr txBox="1">
            <a:spLocks/>
          </p:cNvSpPr>
          <p:nvPr/>
        </p:nvSpPr>
        <p:spPr>
          <a:xfrm>
            <a:off x="911087" y="250031"/>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dirty="0">
                <a:solidFill>
                  <a:srgbClr val="FF0000"/>
                </a:solidFill>
              </a:rPr>
              <a:t>Cons</a:t>
            </a:r>
            <a:r>
              <a:rPr lang="en-US" dirty="0">
                <a:solidFill>
                  <a:schemeClr val="bg1"/>
                </a:solidFill>
              </a:rPr>
              <a:t> of Ethereum smart contracts..</a:t>
            </a:r>
          </a:p>
        </p:txBody>
      </p:sp>
      <p:pic>
        <p:nvPicPr>
          <p:cNvPr id="6" name="Picture 5">
            <a:extLst>
              <a:ext uri="{FF2B5EF4-FFF2-40B4-BE49-F238E27FC236}">
                <a16:creationId xmlns:a16="http://schemas.microsoft.com/office/drawing/2014/main" id="{EE346AF5-B2D3-4B6F-88BD-EE56E3802E8B}"/>
              </a:ext>
            </a:extLst>
          </p:cNvPr>
          <p:cNvPicPr>
            <a:picLocks noChangeAspect="1"/>
          </p:cNvPicPr>
          <p:nvPr/>
        </p:nvPicPr>
        <p:blipFill>
          <a:blip r:embed="rId3"/>
          <a:stretch>
            <a:fillRect/>
          </a:stretch>
        </p:blipFill>
        <p:spPr>
          <a:xfrm>
            <a:off x="490711" y="250031"/>
            <a:ext cx="1226895" cy="1309066"/>
          </a:xfrm>
          <a:prstGeom prst="rect">
            <a:avLst/>
          </a:prstGeom>
        </p:spPr>
      </p:pic>
      <p:pic>
        <p:nvPicPr>
          <p:cNvPr id="7" name="Picture 6">
            <a:extLst>
              <a:ext uri="{FF2B5EF4-FFF2-40B4-BE49-F238E27FC236}">
                <a16:creationId xmlns:a16="http://schemas.microsoft.com/office/drawing/2014/main" id="{81FC9E78-8E00-4FA7-A93A-65D9474854F7}"/>
              </a:ext>
            </a:extLst>
          </p:cNvPr>
          <p:cNvPicPr>
            <a:picLocks noChangeAspect="1"/>
          </p:cNvPicPr>
          <p:nvPr/>
        </p:nvPicPr>
        <p:blipFill>
          <a:blip r:embed="rId3"/>
          <a:stretch>
            <a:fillRect/>
          </a:stretch>
        </p:blipFill>
        <p:spPr>
          <a:xfrm>
            <a:off x="10667465" y="250031"/>
            <a:ext cx="1226895" cy="1309066"/>
          </a:xfrm>
          <a:prstGeom prst="rect">
            <a:avLst/>
          </a:prstGeom>
        </p:spPr>
      </p:pic>
    </p:spTree>
    <p:extLst>
      <p:ext uri="{BB962C8B-B14F-4D97-AF65-F5344CB8AC3E}">
        <p14:creationId xmlns:p14="http://schemas.microsoft.com/office/powerpoint/2010/main" val="980246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0" end="0"/>
                                            </p:txEl>
                                          </p:spTgt>
                                        </p:tgtEl>
                                        <p:attrNameLst>
                                          <p:attrName>style.visibility</p:attrName>
                                        </p:attrNameLst>
                                      </p:cBhvr>
                                      <p:to>
                                        <p:strVal val="visible"/>
                                      </p:to>
                                    </p:set>
                                    <p:anim calcmode="lin" valueType="num">
                                      <p:cBhvr additive="base">
                                        <p:cTn id="1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anim calcmode="lin" valueType="num">
                                      <p:cBhvr additive="base">
                                        <p:cTn id="2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2" end="2"/>
                                            </p:txEl>
                                          </p:spTgt>
                                        </p:tgtEl>
                                        <p:attrNameLst>
                                          <p:attrName>style.visibility</p:attrName>
                                        </p:attrNameLst>
                                      </p:cBhvr>
                                      <p:to>
                                        <p:strVal val="visible"/>
                                      </p:to>
                                    </p:set>
                                    <p:anim calcmode="lin" valueType="num">
                                      <p:cBhvr additive="base">
                                        <p:cTn id="2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
                                            <p:txEl>
                                              <p:pRg st="3" end="3"/>
                                            </p:txEl>
                                          </p:spTgt>
                                        </p:tgtEl>
                                        <p:attrNameLst>
                                          <p:attrName>style.visibility</p:attrName>
                                        </p:attrNameLst>
                                      </p:cBhvr>
                                      <p:to>
                                        <p:strVal val="visible"/>
                                      </p:to>
                                    </p:set>
                                    <p:anim calcmode="lin" valueType="num">
                                      <p:cBhvr additive="base">
                                        <p:cTn id="2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 calcmode="lin" valueType="num">
                                      <p:cBhvr additive="base">
                                        <p:cTn id="3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6" end="6"/>
                                            </p:txEl>
                                          </p:spTgt>
                                        </p:tgtEl>
                                        <p:attrNameLst>
                                          <p:attrName>style.visibility</p:attrName>
                                        </p:attrNameLst>
                                      </p:cBhvr>
                                      <p:to>
                                        <p:strVal val="visible"/>
                                      </p:to>
                                    </p:set>
                                    <p:anim calcmode="lin" valueType="num">
                                      <p:cBhvr additive="base">
                                        <p:cTn id="41"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7" end="7"/>
                                            </p:txEl>
                                          </p:spTgt>
                                        </p:tgtEl>
                                        <p:attrNameLst>
                                          <p:attrName>style.visibility</p:attrName>
                                        </p:attrNameLst>
                                      </p:cBhvr>
                                      <p:to>
                                        <p:strVal val="visible"/>
                                      </p:to>
                                    </p:set>
                                    <p:anim calcmode="lin" valueType="num">
                                      <p:cBhvr additive="base">
                                        <p:cTn id="45"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7" end="7"/>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8" end="8"/>
                                            </p:txEl>
                                          </p:spTgt>
                                        </p:tgtEl>
                                        <p:attrNameLst>
                                          <p:attrName>style.visibility</p:attrName>
                                        </p:attrNameLst>
                                      </p:cBhvr>
                                      <p:to>
                                        <p:strVal val="visible"/>
                                      </p:to>
                                    </p:set>
                                    <p:anim calcmode="lin" valueType="num">
                                      <p:cBhvr additive="base">
                                        <p:cTn id="49"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8" end="8"/>
                                            </p:txEl>
                                          </p:spTgt>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3">
                                            <p:txEl>
                                              <p:pRg st="9" end="9"/>
                                            </p:txEl>
                                          </p:spTgt>
                                        </p:tgtEl>
                                        <p:attrNameLst>
                                          <p:attrName>style.visibility</p:attrName>
                                        </p:attrNameLst>
                                      </p:cBhvr>
                                      <p:to>
                                        <p:strVal val="visible"/>
                                      </p:to>
                                    </p:set>
                                    <p:anim calcmode="lin" valueType="num">
                                      <p:cBhvr additive="base">
                                        <p:cTn id="53"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54" dur="500" fill="hold"/>
                                        <p:tgtEl>
                                          <p:spTgt spid="3">
                                            <p:txEl>
                                              <p:pRg st="9" end="9"/>
                                            </p:txEl>
                                          </p:spTgt>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 calcmode="lin" valueType="num">
                                      <p:cBhvr additive="base">
                                        <p:cTn id="57"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8"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3">
                                            <p:txEl>
                                              <p:pRg st="11" end="11"/>
                                            </p:txEl>
                                          </p:spTgt>
                                        </p:tgtEl>
                                        <p:attrNameLst>
                                          <p:attrName>style.visibility</p:attrName>
                                        </p:attrNameLst>
                                      </p:cBhvr>
                                      <p:to>
                                        <p:strVal val="visible"/>
                                      </p:to>
                                    </p:set>
                                    <p:anim calcmode="lin" valueType="num">
                                      <p:cBhvr additive="base">
                                        <p:cTn id="61"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62"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3">
                                            <p:txEl>
                                              <p:pRg st="12" end="12"/>
                                            </p:txEl>
                                          </p:spTgt>
                                        </p:tgtEl>
                                        <p:attrNameLst>
                                          <p:attrName>style.visibility</p:attrName>
                                        </p:attrNameLst>
                                      </p:cBhvr>
                                      <p:to>
                                        <p:strVal val="visible"/>
                                      </p:to>
                                    </p:set>
                                    <p:anim calcmode="lin" valueType="num">
                                      <p:cBhvr additive="base">
                                        <p:cTn id="6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6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
                                            <p:txEl>
                                              <p:pRg st="13" end="13"/>
                                            </p:txEl>
                                          </p:spTgt>
                                        </p:tgtEl>
                                        <p:attrNameLst>
                                          <p:attrName>style.visibility</p:attrName>
                                        </p:attrNameLst>
                                      </p:cBhvr>
                                      <p:to>
                                        <p:strVal val="visible"/>
                                      </p:to>
                                    </p:set>
                                    <p:anim calcmode="lin" valueType="num">
                                      <p:cBhvr additive="base">
                                        <p:cTn id="6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7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F162878B-A241-4F90-9640-07C625FFAA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B846B99-11EB-45DA-BE7C-FBFF56432061}"/>
              </a:ext>
            </a:extLst>
          </p:cNvPr>
          <p:cNvSpPr>
            <a:spLocks noGrp="1"/>
          </p:cNvSpPr>
          <p:nvPr>
            <p:ph type="title"/>
          </p:nvPr>
        </p:nvSpPr>
        <p:spPr/>
        <p:txBody>
          <a:bodyPr/>
          <a:lstStyle/>
          <a:p>
            <a:pPr algn="ctr"/>
            <a:r>
              <a:rPr lang="en-US" dirty="0">
                <a:solidFill>
                  <a:schemeClr val="bg1"/>
                </a:solidFill>
              </a:rPr>
              <a:t>Solidity</a:t>
            </a:r>
          </a:p>
        </p:txBody>
      </p:sp>
      <p:sp>
        <p:nvSpPr>
          <p:cNvPr id="3" name="Content Placeholder 2">
            <a:extLst>
              <a:ext uri="{FF2B5EF4-FFF2-40B4-BE49-F238E27FC236}">
                <a16:creationId xmlns:a16="http://schemas.microsoft.com/office/drawing/2014/main" id="{CEA0F46F-8F6A-4588-BDD8-316055847B1E}"/>
              </a:ext>
            </a:extLst>
          </p:cNvPr>
          <p:cNvSpPr>
            <a:spLocks noGrp="1"/>
          </p:cNvSpPr>
          <p:nvPr>
            <p:ph idx="1"/>
          </p:nvPr>
        </p:nvSpPr>
        <p:spPr>
          <a:xfrm>
            <a:off x="838200" y="1825625"/>
            <a:ext cx="10515600" cy="4549775"/>
          </a:xfrm>
        </p:spPr>
        <p:txBody>
          <a:bodyPr>
            <a:normAutofit fontScale="70000" lnSpcReduction="20000"/>
          </a:bodyPr>
          <a:lstStyle/>
          <a:p>
            <a:r>
              <a:rPr lang="en-US" dirty="0">
                <a:solidFill>
                  <a:schemeClr val="bg1"/>
                </a:solidFill>
              </a:rPr>
              <a:t>The language you use to write smart contracts </a:t>
            </a:r>
          </a:p>
          <a:p>
            <a:r>
              <a:rPr lang="en-US" dirty="0">
                <a:solidFill>
                  <a:schemeClr val="bg1"/>
                </a:solidFill>
              </a:rPr>
              <a:t>Syntax similar to TypeScript </a:t>
            </a:r>
          </a:p>
          <a:p>
            <a:r>
              <a:rPr lang="en-US" dirty="0">
                <a:solidFill>
                  <a:schemeClr val="bg1"/>
                </a:solidFill>
              </a:rPr>
              <a:t>Very new – only on version 0.5.x now </a:t>
            </a:r>
          </a:p>
          <a:p>
            <a:r>
              <a:rPr lang="en-US" dirty="0">
                <a:solidFill>
                  <a:schemeClr val="bg1"/>
                </a:solidFill>
              </a:rPr>
              <a:t>More work the more gas it costs to run, different approach to programming </a:t>
            </a:r>
          </a:p>
          <a:p>
            <a:r>
              <a:rPr lang="en-US" dirty="0">
                <a:solidFill>
                  <a:schemeClr val="bg1"/>
                </a:solidFill>
              </a:rPr>
              <a:t>Not easy to deploy </a:t>
            </a:r>
          </a:p>
          <a:p>
            <a:r>
              <a:rPr lang="en-US" dirty="0">
                <a:solidFill>
                  <a:schemeClr val="bg1"/>
                </a:solidFill>
              </a:rPr>
              <a:t>Up to you how decentralised you want to make it</a:t>
            </a:r>
          </a:p>
          <a:p>
            <a:r>
              <a:rPr lang="en-US" dirty="0">
                <a:solidFill>
                  <a:schemeClr val="bg1"/>
                </a:solidFill>
              </a:rPr>
              <a:t>Hardly any IntelliSense </a:t>
            </a:r>
          </a:p>
          <a:p>
            <a:r>
              <a:rPr lang="en-US" dirty="0">
                <a:solidFill>
                  <a:schemeClr val="bg1"/>
                </a:solidFill>
              </a:rPr>
              <a:t>Hardly any ability to debug</a:t>
            </a:r>
          </a:p>
          <a:p>
            <a:r>
              <a:rPr lang="en-US" dirty="0">
                <a:solidFill>
                  <a:schemeClr val="bg1"/>
                </a:solidFill>
              </a:rPr>
              <a:t>Anyone can decode your contract quite easily – complete visibility </a:t>
            </a:r>
          </a:p>
          <a:p>
            <a:r>
              <a:rPr lang="en-US" dirty="0">
                <a:solidFill>
                  <a:schemeClr val="bg1"/>
                </a:solidFill>
              </a:rPr>
              <a:t>One mistake in your code and someone could get full control of your contract</a:t>
            </a:r>
          </a:p>
          <a:p>
            <a:pPr marL="0" indent="0">
              <a:buNone/>
            </a:pPr>
            <a:endParaRPr lang="en-US" dirty="0">
              <a:solidFill>
                <a:schemeClr val="bg1"/>
              </a:solidFill>
            </a:endParaRPr>
          </a:p>
          <a:p>
            <a:pPr marL="0" indent="0">
              <a:buNone/>
            </a:pPr>
            <a:r>
              <a:rPr lang="en-US" dirty="0">
                <a:solidFill>
                  <a:schemeClr val="bg1"/>
                </a:solidFill>
              </a:rPr>
              <a:t>I am going to touch on the fundamentals of solidity, this will show you the basic level. Don’t expect to be able to be a full blockchain developer after these slides :D.. This is just the tip of the iceberg trust me! </a:t>
            </a:r>
          </a:p>
        </p:txBody>
      </p:sp>
    </p:spTree>
    <p:extLst>
      <p:ext uri="{BB962C8B-B14F-4D97-AF65-F5344CB8AC3E}">
        <p14:creationId xmlns:p14="http://schemas.microsoft.com/office/powerpoint/2010/main" val="16782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3">
                                            <p:txEl>
                                              <p:pRg st="11" end="11"/>
                                            </p:txEl>
                                          </p:spTgt>
                                        </p:tgtEl>
                                        <p:attrNameLst>
                                          <p:attrName>style.visibility</p:attrName>
                                        </p:attrNameLst>
                                      </p:cBhvr>
                                      <p:to>
                                        <p:strVal val="visible"/>
                                      </p:to>
                                    </p:set>
                                    <p:anim calcmode="lin" valueType="num">
                                      <p:cBhvr additive="base">
                                        <p:cTn id="3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D1249EBD-64ED-4077-868D-520A234D052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16B1D9-36B2-47E1-AD0E-1273815D19BA}"/>
              </a:ext>
            </a:extLst>
          </p:cNvPr>
          <p:cNvSpPr>
            <a:spLocks noGrp="1"/>
          </p:cNvSpPr>
          <p:nvPr>
            <p:ph type="title"/>
          </p:nvPr>
        </p:nvSpPr>
        <p:spPr/>
        <p:txBody>
          <a:bodyPr/>
          <a:lstStyle/>
          <a:p>
            <a:pPr algn="ctr"/>
            <a:r>
              <a:rPr lang="en-US" dirty="0">
                <a:solidFill>
                  <a:schemeClr val="bg1"/>
                </a:solidFill>
              </a:rPr>
              <a:t>Imports</a:t>
            </a:r>
          </a:p>
        </p:txBody>
      </p:sp>
      <p:pic>
        <p:nvPicPr>
          <p:cNvPr id="6" name="Picture 5">
            <a:extLst>
              <a:ext uri="{FF2B5EF4-FFF2-40B4-BE49-F238E27FC236}">
                <a16:creationId xmlns:a16="http://schemas.microsoft.com/office/drawing/2014/main" id="{E43EDE01-81E4-4EBE-BB9F-341CA26D2166}"/>
              </a:ext>
            </a:extLst>
          </p:cNvPr>
          <p:cNvPicPr>
            <a:picLocks noChangeAspect="1"/>
          </p:cNvPicPr>
          <p:nvPr/>
        </p:nvPicPr>
        <p:blipFill>
          <a:blip r:embed="rId3"/>
          <a:stretch>
            <a:fillRect/>
          </a:stretch>
        </p:blipFill>
        <p:spPr>
          <a:xfrm>
            <a:off x="2344691" y="2173837"/>
            <a:ext cx="7502618" cy="2702963"/>
          </a:xfrm>
          <a:prstGeom prst="rect">
            <a:avLst/>
          </a:prstGeom>
        </p:spPr>
      </p:pic>
    </p:spTree>
    <p:extLst>
      <p:ext uri="{BB962C8B-B14F-4D97-AF65-F5344CB8AC3E}">
        <p14:creationId xmlns:p14="http://schemas.microsoft.com/office/powerpoint/2010/main" val="2827683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143E11FE-D3F6-433E-B067-A312ABB5748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AD01336-2C4D-4D32-8332-25B1F42BF347}"/>
              </a:ext>
            </a:extLst>
          </p:cNvPr>
          <p:cNvSpPr>
            <a:spLocks noGrp="1"/>
          </p:cNvSpPr>
          <p:nvPr>
            <p:ph type="title"/>
          </p:nvPr>
        </p:nvSpPr>
        <p:spPr/>
        <p:txBody>
          <a:bodyPr/>
          <a:lstStyle/>
          <a:p>
            <a:pPr algn="ctr"/>
            <a:r>
              <a:rPr lang="en-US" dirty="0">
                <a:solidFill>
                  <a:schemeClr val="bg1"/>
                </a:solidFill>
              </a:rPr>
              <a:t>Functions</a:t>
            </a:r>
          </a:p>
        </p:txBody>
      </p:sp>
      <p:pic>
        <p:nvPicPr>
          <p:cNvPr id="5" name="Picture 4">
            <a:extLst>
              <a:ext uri="{FF2B5EF4-FFF2-40B4-BE49-F238E27FC236}">
                <a16:creationId xmlns:a16="http://schemas.microsoft.com/office/drawing/2014/main" id="{02055740-005A-4E91-B5AF-9E6F5544B485}"/>
              </a:ext>
            </a:extLst>
          </p:cNvPr>
          <p:cNvPicPr>
            <a:picLocks noChangeAspect="1"/>
          </p:cNvPicPr>
          <p:nvPr/>
        </p:nvPicPr>
        <p:blipFill>
          <a:blip r:embed="rId3"/>
          <a:stretch>
            <a:fillRect/>
          </a:stretch>
        </p:blipFill>
        <p:spPr>
          <a:xfrm>
            <a:off x="2209800" y="2320267"/>
            <a:ext cx="8128000" cy="3908153"/>
          </a:xfrm>
          <a:prstGeom prst="rect">
            <a:avLst/>
          </a:prstGeom>
        </p:spPr>
      </p:pic>
      <p:pic>
        <p:nvPicPr>
          <p:cNvPr id="6" name="Content Placeholder 4">
            <a:extLst>
              <a:ext uri="{FF2B5EF4-FFF2-40B4-BE49-F238E27FC236}">
                <a16:creationId xmlns:a16="http://schemas.microsoft.com/office/drawing/2014/main" id="{2EDB60E2-FB1C-4058-885B-D139141E5B6A}"/>
              </a:ext>
            </a:extLst>
          </p:cNvPr>
          <p:cNvPicPr>
            <a:picLocks noGrp="1" noChangeAspect="1"/>
          </p:cNvPicPr>
          <p:nvPr>
            <p:ph idx="1"/>
          </p:nvPr>
        </p:nvPicPr>
        <p:blipFill>
          <a:blip r:embed="rId4"/>
          <a:stretch>
            <a:fillRect/>
          </a:stretch>
        </p:blipFill>
        <p:spPr>
          <a:xfrm>
            <a:off x="1852612" y="1591140"/>
            <a:ext cx="8258175" cy="276225"/>
          </a:xfrm>
          <a:prstGeom prst="rect">
            <a:avLst/>
          </a:prstGeom>
        </p:spPr>
      </p:pic>
    </p:spTree>
    <p:extLst>
      <p:ext uri="{BB962C8B-B14F-4D97-AF65-F5344CB8AC3E}">
        <p14:creationId xmlns:p14="http://schemas.microsoft.com/office/powerpoint/2010/main" val="4281894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896463BA-47A4-47FF-B49E-3E9A7C7C889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1B7B09A-EE1B-45CA-B680-E71B7FB0628A}"/>
              </a:ext>
            </a:extLst>
          </p:cNvPr>
          <p:cNvSpPr>
            <a:spLocks noGrp="1"/>
          </p:cNvSpPr>
          <p:nvPr>
            <p:ph type="title"/>
          </p:nvPr>
        </p:nvSpPr>
        <p:spPr/>
        <p:txBody>
          <a:bodyPr/>
          <a:lstStyle/>
          <a:p>
            <a:pPr algn="ctr"/>
            <a:r>
              <a:rPr lang="en-US" dirty="0">
                <a:solidFill>
                  <a:schemeClr val="bg1"/>
                </a:solidFill>
              </a:rPr>
              <a:t>State Variables</a:t>
            </a:r>
          </a:p>
        </p:txBody>
      </p:sp>
      <p:sp>
        <p:nvSpPr>
          <p:cNvPr id="5" name="TextBox 4">
            <a:extLst>
              <a:ext uri="{FF2B5EF4-FFF2-40B4-BE49-F238E27FC236}">
                <a16:creationId xmlns:a16="http://schemas.microsoft.com/office/drawing/2014/main" id="{E9F7DA41-E10D-4093-9B03-B8EC389F56EC}"/>
              </a:ext>
            </a:extLst>
          </p:cNvPr>
          <p:cNvSpPr txBox="1"/>
          <p:nvPr/>
        </p:nvSpPr>
        <p:spPr>
          <a:xfrm>
            <a:off x="3746500" y="1506022"/>
            <a:ext cx="4953000" cy="369332"/>
          </a:xfrm>
          <a:prstGeom prst="rect">
            <a:avLst/>
          </a:prstGeom>
          <a:noFill/>
        </p:spPr>
        <p:txBody>
          <a:bodyPr wrap="square" rtlCol="0">
            <a:spAutoFit/>
          </a:bodyPr>
          <a:lstStyle/>
          <a:p>
            <a:r>
              <a:rPr lang="en-US" dirty="0">
                <a:solidFill>
                  <a:schemeClr val="bg1"/>
                </a:solidFill>
              </a:rPr>
              <a:t>Data which is permanently stored in the contract</a:t>
            </a:r>
          </a:p>
        </p:txBody>
      </p:sp>
      <p:pic>
        <p:nvPicPr>
          <p:cNvPr id="6" name="Picture 5">
            <a:extLst>
              <a:ext uri="{FF2B5EF4-FFF2-40B4-BE49-F238E27FC236}">
                <a16:creationId xmlns:a16="http://schemas.microsoft.com/office/drawing/2014/main" id="{9E39AF19-FCFA-421F-AFC2-2F761A8D185C}"/>
              </a:ext>
            </a:extLst>
          </p:cNvPr>
          <p:cNvPicPr>
            <a:picLocks noChangeAspect="1"/>
          </p:cNvPicPr>
          <p:nvPr/>
        </p:nvPicPr>
        <p:blipFill>
          <a:blip r:embed="rId3"/>
          <a:stretch>
            <a:fillRect/>
          </a:stretch>
        </p:blipFill>
        <p:spPr>
          <a:xfrm>
            <a:off x="2276475" y="2564349"/>
            <a:ext cx="8449580" cy="2742128"/>
          </a:xfrm>
          <a:prstGeom prst="rect">
            <a:avLst/>
          </a:prstGeom>
        </p:spPr>
      </p:pic>
    </p:spTree>
    <p:extLst>
      <p:ext uri="{BB962C8B-B14F-4D97-AF65-F5344CB8AC3E}">
        <p14:creationId xmlns:p14="http://schemas.microsoft.com/office/powerpoint/2010/main" val="1197595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0C8395C0-2B47-4C0C-8E97-0FCD144400B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FB35E3A-FD94-48B0-A3EA-4B11CC852632}"/>
              </a:ext>
            </a:extLst>
          </p:cNvPr>
          <p:cNvSpPr>
            <a:spLocks noGrp="1"/>
          </p:cNvSpPr>
          <p:nvPr>
            <p:ph type="title"/>
          </p:nvPr>
        </p:nvSpPr>
        <p:spPr/>
        <p:txBody>
          <a:bodyPr/>
          <a:lstStyle/>
          <a:p>
            <a:pPr algn="ctr"/>
            <a:r>
              <a:rPr lang="en-US" dirty="0">
                <a:solidFill>
                  <a:schemeClr val="bg1"/>
                </a:solidFill>
              </a:rPr>
              <a:t>Events</a:t>
            </a:r>
          </a:p>
        </p:txBody>
      </p:sp>
      <p:sp>
        <p:nvSpPr>
          <p:cNvPr id="3" name="Content Placeholder 2">
            <a:extLst>
              <a:ext uri="{FF2B5EF4-FFF2-40B4-BE49-F238E27FC236}">
                <a16:creationId xmlns:a16="http://schemas.microsoft.com/office/drawing/2014/main" id="{62B1ED11-3D49-4F56-9331-C1C440ACD965}"/>
              </a:ext>
            </a:extLst>
          </p:cNvPr>
          <p:cNvSpPr>
            <a:spLocks noGrp="1"/>
          </p:cNvSpPr>
          <p:nvPr>
            <p:ph idx="1"/>
          </p:nvPr>
        </p:nvSpPr>
        <p:spPr>
          <a:xfrm>
            <a:off x="838200" y="1424354"/>
            <a:ext cx="10515600" cy="4752609"/>
          </a:xfrm>
        </p:spPr>
        <p:txBody>
          <a:bodyPr/>
          <a:lstStyle/>
          <a:p>
            <a:pPr marL="0" indent="0" algn="ctr">
              <a:buNone/>
            </a:pPr>
            <a:r>
              <a:rPr lang="en-US" dirty="0">
                <a:solidFill>
                  <a:schemeClr val="bg1"/>
                </a:solidFill>
              </a:rPr>
              <a:t>These trigger events to fire which anything can listen to, yes this mean websites etc.</a:t>
            </a:r>
          </a:p>
        </p:txBody>
      </p:sp>
      <p:pic>
        <p:nvPicPr>
          <p:cNvPr id="5" name="Picture 4">
            <a:extLst>
              <a:ext uri="{FF2B5EF4-FFF2-40B4-BE49-F238E27FC236}">
                <a16:creationId xmlns:a16="http://schemas.microsoft.com/office/drawing/2014/main" id="{8675E28D-1BD1-4AEA-9DCE-78E347032FE1}"/>
              </a:ext>
            </a:extLst>
          </p:cNvPr>
          <p:cNvPicPr>
            <a:picLocks noChangeAspect="1"/>
          </p:cNvPicPr>
          <p:nvPr/>
        </p:nvPicPr>
        <p:blipFill>
          <a:blip r:embed="rId3"/>
          <a:stretch>
            <a:fillRect/>
          </a:stretch>
        </p:blipFill>
        <p:spPr>
          <a:xfrm>
            <a:off x="2190750" y="2855911"/>
            <a:ext cx="8108950" cy="3547665"/>
          </a:xfrm>
          <a:prstGeom prst="rect">
            <a:avLst/>
          </a:prstGeom>
        </p:spPr>
      </p:pic>
    </p:spTree>
    <p:extLst>
      <p:ext uri="{BB962C8B-B14F-4D97-AF65-F5344CB8AC3E}">
        <p14:creationId xmlns:p14="http://schemas.microsoft.com/office/powerpoint/2010/main" val="3683507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990911B9-ABBA-4B73-83F0-B4C056192B0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72C23008-B4B9-45D3-8784-68DFBEB4E94C}"/>
              </a:ext>
            </a:extLst>
          </p:cNvPr>
          <p:cNvSpPr>
            <a:spLocks noGrp="1"/>
          </p:cNvSpPr>
          <p:nvPr>
            <p:ph type="title"/>
          </p:nvPr>
        </p:nvSpPr>
        <p:spPr/>
        <p:txBody>
          <a:bodyPr/>
          <a:lstStyle/>
          <a:p>
            <a:pPr algn="ctr"/>
            <a:r>
              <a:rPr lang="en-US" b="1" dirty="0">
                <a:solidFill>
                  <a:schemeClr val="bg1"/>
                </a:solidFill>
              </a:rPr>
              <a:t>Struct Types</a:t>
            </a:r>
            <a:endParaRPr lang="en-US" dirty="0">
              <a:solidFill>
                <a:schemeClr val="bg1"/>
              </a:solidFill>
            </a:endParaRPr>
          </a:p>
        </p:txBody>
      </p:sp>
      <p:sp>
        <p:nvSpPr>
          <p:cNvPr id="3" name="Content Placeholder 2">
            <a:extLst>
              <a:ext uri="{FF2B5EF4-FFF2-40B4-BE49-F238E27FC236}">
                <a16:creationId xmlns:a16="http://schemas.microsoft.com/office/drawing/2014/main" id="{F0D9B92F-EDB4-4CA2-83C0-E4D589585393}"/>
              </a:ext>
            </a:extLst>
          </p:cNvPr>
          <p:cNvSpPr>
            <a:spLocks noGrp="1"/>
          </p:cNvSpPr>
          <p:nvPr>
            <p:ph idx="1"/>
          </p:nvPr>
        </p:nvSpPr>
        <p:spPr>
          <a:xfrm>
            <a:off x="838200" y="1539982"/>
            <a:ext cx="10515600" cy="600075"/>
          </a:xfrm>
        </p:spPr>
        <p:txBody>
          <a:bodyPr>
            <a:normAutofit fontScale="77500" lnSpcReduction="20000"/>
          </a:bodyPr>
          <a:lstStyle/>
          <a:p>
            <a:pPr marL="0" indent="0" algn="ctr">
              <a:buNone/>
            </a:pPr>
            <a:r>
              <a:rPr lang="en-US" dirty="0">
                <a:solidFill>
                  <a:schemeClr val="bg1"/>
                </a:solidFill>
              </a:rPr>
              <a:t>Struct is just like a class or an interface, it is just a set of defined types. These can hold any solidity type in them.</a:t>
            </a:r>
          </a:p>
        </p:txBody>
      </p:sp>
      <p:pic>
        <p:nvPicPr>
          <p:cNvPr id="5" name="Picture 4">
            <a:extLst>
              <a:ext uri="{FF2B5EF4-FFF2-40B4-BE49-F238E27FC236}">
                <a16:creationId xmlns:a16="http://schemas.microsoft.com/office/drawing/2014/main" id="{FBA42DB9-D47D-42B7-9FB7-498014D8DD20}"/>
              </a:ext>
            </a:extLst>
          </p:cNvPr>
          <p:cNvPicPr>
            <a:picLocks noChangeAspect="1"/>
          </p:cNvPicPr>
          <p:nvPr/>
        </p:nvPicPr>
        <p:blipFill>
          <a:blip r:embed="rId3"/>
          <a:stretch>
            <a:fillRect/>
          </a:stretch>
        </p:blipFill>
        <p:spPr>
          <a:xfrm>
            <a:off x="2304218" y="2425700"/>
            <a:ext cx="7855782" cy="4133638"/>
          </a:xfrm>
          <a:prstGeom prst="rect">
            <a:avLst/>
          </a:prstGeom>
        </p:spPr>
      </p:pic>
    </p:spTree>
    <p:extLst>
      <p:ext uri="{BB962C8B-B14F-4D97-AF65-F5344CB8AC3E}">
        <p14:creationId xmlns:p14="http://schemas.microsoft.com/office/powerpoint/2010/main" val="15699118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7C2D29C4-8F75-4A23-8292-A9EF407B338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305A6F0-C1DC-4B38-BB29-917CC6BB0599}"/>
              </a:ext>
            </a:extLst>
          </p:cNvPr>
          <p:cNvSpPr>
            <a:spLocks noGrp="1"/>
          </p:cNvSpPr>
          <p:nvPr>
            <p:ph type="title"/>
          </p:nvPr>
        </p:nvSpPr>
        <p:spPr/>
        <p:txBody>
          <a:bodyPr/>
          <a:lstStyle/>
          <a:p>
            <a:pPr algn="ctr"/>
            <a:r>
              <a:rPr lang="en-US" dirty="0" err="1">
                <a:solidFill>
                  <a:schemeClr val="bg1"/>
                </a:solidFill>
              </a:rPr>
              <a:t>Enums</a:t>
            </a:r>
            <a:endParaRPr lang="en-US" dirty="0">
              <a:solidFill>
                <a:schemeClr val="bg1"/>
              </a:solidFill>
            </a:endParaRPr>
          </a:p>
        </p:txBody>
      </p:sp>
      <p:sp>
        <p:nvSpPr>
          <p:cNvPr id="3" name="Content Placeholder 2">
            <a:extLst>
              <a:ext uri="{FF2B5EF4-FFF2-40B4-BE49-F238E27FC236}">
                <a16:creationId xmlns:a16="http://schemas.microsoft.com/office/drawing/2014/main" id="{7BFE401C-FD32-434D-BF71-865D4848E16F}"/>
              </a:ext>
            </a:extLst>
          </p:cNvPr>
          <p:cNvSpPr>
            <a:spLocks noGrp="1"/>
          </p:cNvSpPr>
          <p:nvPr>
            <p:ph idx="1"/>
          </p:nvPr>
        </p:nvSpPr>
        <p:spPr>
          <a:xfrm>
            <a:off x="838200" y="1393031"/>
            <a:ext cx="10515600" cy="1325563"/>
          </a:xfrm>
        </p:spPr>
        <p:txBody>
          <a:bodyPr/>
          <a:lstStyle/>
          <a:p>
            <a:pPr marL="0" indent="0">
              <a:buNone/>
            </a:pPr>
            <a:r>
              <a:rPr lang="en-US" dirty="0">
                <a:solidFill>
                  <a:schemeClr val="bg1"/>
                </a:solidFill>
              </a:rPr>
              <a:t>Custom types with constant values, nowhere near as powerful as .NET or TypeScript </a:t>
            </a:r>
            <a:r>
              <a:rPr lang="en-US" dirty="0" err="1">
                <a:solidFill>
                  <a:schemeClr val="bg1"/>
                </a:solidFill>
              </a:rPr>
              <a:t>enums</a:t>
            </a:r>
            <a:r>
              <a:rPr lang="en-US" dirty="0">
                <a:solidFill>
                  <a:schemeClr val="bg1"/>
                </a:solidFill>
              </a:rPr>
              <a:t>. It can only be the value of itself, so no string </a:t>
            </a:r>
            <a:r>
              <a:rPr lang="en-US" dirty="0" err="1">
                <a:solidFill>
                  <a:schemeClr val="bg1"/>
                </a:solidFill>
              </a:rPr>
              <a:t>enums</a:t>
            </a:r>
            <a:r>
              <a:rPr lang="en-US" dirty="0">
                <a:solidFill>
                  <a:schemeClr val="bg1"/>
                </a:solidFill>
              </a:rPr>
              <a:t> or custom values for a type.</a:t>
            </a:r>
          </a:p>
        </p:txBody>
      </p:sp>
      <p:pic>
        <p:nvPicPr>
          <p:cNvPr id="5" name="Picture 4">
            <a:extLst>
              <a:ext uri="{FF2B5EF4-FFF2-40B4-BE49-F238E27FC236}">
                <a16:creationId xmlns:a16="http://schemas.microsoft.com/office/drawing/2014/main" id="{85198AA5-0575-4612-89D6-0A8EF966BC7D}"/>
              </a:ext>
            </a:extLst>
          </p:cNvPr>
          <p:cNvPicPr>
            <a:picLocks noChangeAspect="1"/>
          </p:cNvPicPr>
          <p:nvPr/>
        </p:nvPicPr>
        <p:blipFill>
          <a:blip r:embed="rId3"/>
          <a:stretch>
            <a:fillRect/>
          </a:stretch>
        </p:blipFill>
        <p:spPr>
          <a:xfrm>
            <a:off x="1886690" y="3186907"/>
            <a:ext cx="7841510" cy="2341562"/>
          </a:xfrm>
          <a:prstGeom prst="rect">
            <a:avLst/>
          </a:prstGeom>
        </p:spPr>
      </p:pic>
    </p:spTree>
    <p:extLst>
      <p:ext uri="{BB962C8B-B14F-4D97-AF65-F5344CB8AC3E}">
        <p14:creationId xmlns:p14="http://schemas.microsoft.com/office/powerpoint/2010/main" val="2578233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014FD1E6-2C47-4807-8840-D5997C3F8EA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E01412D-0D6D-4432-83B7-2FC9AF4BCF2E}"/>
              </a:ext>
            </a:extLst>
          </p:cNvPr>
          <p:cNvSpPr>
            <a:spLocks noGrp="1"/>
          </p:cNvSpPr>
          <p:nvPr>
            <p:ph type="title"/>
          </p:nvPr>
        </p:nvSpPr>
        <p:spPr>
          <a:xfrm>
            <a:off x="838200" y="-85408"/>
            <a:ext cx="10515600" cy="1325563"/>
          </a:xfrm>
        </p:spPr>
        <p:txBody>
          <a:bodyPr/>
          <a:lstStyle/>
          <a:p>
            <a:pPr algn="ctr"/>
            <a:r>
              <a:rPr lang="en-US" dirty="0">
                <a:solidFill>
                  <a:schemeClr val="bg1"/>
                </a:solidFill>
              </a:rPr>
              <a:t>Arrays</a:t>
            </a:r>
          </a:p>
        </p:txBody>
      </p:sp>
      <p:sp>
        <p:nvSpPr>
          <p:cNvPr id="3" name="TextBox 2">
            <a:extLst>
              <a:ext uri="{FF2B5EF4-FFF2-40B4-BE49-F238E27FC236}">
                <a16:creationId xmlns:a16="http://schemas.microsoft.com/office/drawing/2014/main" id="{D1943B78-C88E-4A76-99A6-A9FC2C3FEF81}"/>
              </a:ext>
            </a:extLst>
          </p:cNvPr>
          <p:cNvSpPr txBox="1"/>
          <p:nvPr/>
        </p:nvSpPr>
        <p:spPr>
          <a:xfrm>
            <a:off x="1550694" y="961147"/>
            <a:ext cx="9324000" cy="646331"/>
          </a:xfrm>
          <a:prstGeom prst="rect">
            <a:avLst/>
          </a:prstGeom>
          <a:noFill/>
        </p:spPr>
        <p:txBody>
          <a:bodyPr wrap="square" rtlCol="0">
            <a:spAutoFit/>
          </a:bodyPr>
          <a:lstStyle/>
          <a:p>
            <a:r>
              <a:rPr lang="en-US" dirty="0">
                <a:solidFill>
                  <a:schemeClr val="bg1"/>
                </a:solidFill>
              </a:rPr>
              <a:t>Arrays are like TypeScript except any arrays in memory the size of the array must be defined. If you need to use a dynamic size array you then need to use storage to hold it. </a:t>
            </a:r>
            <a:endParaRPr lang="en-GB" dirty="0">
              <a:solidFill>
                <a:schemeClr val="bg1"/>
              </a:solidFill>
            </a:endParaRPr>
          </a:p>
        </p:txBody>
      </p:sp>
      <p:pic>
        <p:nvPicPr>
          <p:cNvPr id="5" name="Picture 4">
            <a:extLst>
              <a:ext uri="{FF2B5EF4-FFF2-40B4-BE49-F238E27FC236}">
                <a16:creationId xmlns:a16="http://schemas.microsoft.com/office/drawing/2014/main" id="{4B1C927B-792B-4A30-BD67-6E8BC5D64720}"/>
              </a:ext>
            </a:extLst>
          </p:cNvPr>
          <p:cNvPicPr>
            <a:picLocks noChangeAspect="1"/>
          </p:cNvPicPr>
          <p:nvPr/>
        </p:nvPicPr>
        <p:blipFill>
          <a:blip r:embed="rId3"/>
          <a:stretch>
            <a:fillRect/>
          </a:stretch>
        </p:blipFill>
        <p:spPr>
          <a:xfrm>
            <a:off x="768019" y="2302391"/>
            <a:ext cx="4686300" cy="2352675"/>
          </a:xfrm>
          <a:prstGeom prst="rect">
            <a:avLst/>
          </a:prstGeom>
        </p:spPr>
      </p:pic>
      <p:sp>
        <p:nvSpPr>
          <p:cNvPr id="6" name="TextBox 5">
            <a:extLst>
              <a:ext uri="{FF2B5EF4-FFF2-40B4-BE49-F238E27FC236}">
                <a16:creationId xmlns:a16="http://schemas.microsoft.com/office/drawing/2014/main" id="{BD9F17DF-B8A6-4512-B9FD-EBBBD204CE59}"/>
              </a:ext>
            </a:extLst>
          </p:cNvPr>
          <p:cNvSpPr txBox="1"/>
          <p:nvPr/>
        </p:nvSpPr>
        <p:spPr>
          <a:xfrm>
            <a:off x="620757" y="1757602"/>
            <a:ext cx="4529080" cy="369332"/>
          </a:xfrm>
          <a:prstGeom prst="rect">
            <a:avLst/>
          </a:prstGeom>
          <a:noFill/>
        </p:spPr>
        <p:txBody>
          <a:bodyPr wrap="square" rtlCol="0">
            <a:spAutoFit/>
          </a:bodyPr>
          <a:lstStyle/>
          <a:p>
            <a:pPr algn="ctr"/>
            <a:r>
              <a:rPr lang="en-US" dirty="0">
                <a:solidFill>
                  <a:schemeClr val="bg1"/>
                </a:solidFill>
              </a:rPr>
              <a:t>WILL NOT COMPILE</a:t>
            </a:r>
            <a:endParaRPr lang="en-GB" dirty="0">
              <a:solidFill>
                <a:schemeClr val="bg1"/>
              </a:solidFill>
            </a:endParaRPr>
          </a:p>
        </p:txBody>
      </p:sp>
      <p:sp>
        <p:nvSpPr>
          <p:cNvPr id="8" name="TextBox 7">
            <a:extLst>
              <a:ext uri="{FF2B5EF4-FFF2-40B4-BE49-F238E27FC236}">
                <a16:creationId xmlns:a16="http://schemas.microsoft.com/office/drawing/2014/main" id="{7F5BECB8-FA78-4692-A066-F30387663196}"/>
              </a:ext>
            </a:extLst>
          </p:cNvPr>
          <p:cNvSpPr txBox="1"/>
          <p:nvPr/>
        </p:nvSpPr>
        <p:spPr>
          <a:xfrm>
            <a:off x="6481928" y="1619102"/>
            <a:ext cx="4529080" cy="646331"/>
          </a:xfrm>
          <a:prstGeom prst="rect">
            <a:avLst/>
          </a:prstGeom>
          <a:noFill/>
        </p:spPr>
        <p:txBody>
          <a:bodyPr wrap="square" rtlCol="0">
            <a:spAutoFit/>
          </a:bodyPr>
          <a:lstStyle/>
          <a:p>
            <a:pPr algn="ctr"/>
            <a:r>
              <a:rPr lang="en-US" dirty="0">
                <a:solidFill>
                  <a:schemeClr val="bg1"/>
                </a:solidFill>
              </a:rPr>
              <a:t>WILL COMPILE BUT COST DUE TO CHANGING THE STORAGE DATA</a:t>
            </a:r>
            <a:endParaRPr lang="en-GB" dirty="0">
              <a:solidFill>
                <a:schemeClr val="bg1"/>
              </a:solidFill>
            </a:endParaRPr>
          </a:p>
        </p:txBody>
      </p:sp>
      <p:sp>
        <p:nvSpPr>
          <p:cNvPr id="10" name="TextBox 9">
            <a:extLst>
              <a:ext uri="{FF2B5EF4-FFF2-40B4-BE49-F238E27FC236}">
                <a16:creationId xmlns:a16="http://schemas.microsoft.com/office/drawing/2014/main" id="{8C25DAF6-9870-4B6C-982D-37786531BBDF}"/>
              </a:ext>
            </a:extLst>
          </p:cNvPr>
          <p:cNvSpPr txBox="1"/>
          <p:nvPr/>
        </p:nvSpPr>
        <p:spPr>
          <a:xfrm>
            <a:off x="4431089" y="5132569"/>
            <a:ext cx="1781605" cy="1200329"/>
          </a:xfrm>
          <a:prstGeom prst="rect">
            <a:avLst/>
          </a:prstGeom>
          <a:noFill/>
        </p:spPr>
        <p:txBody>
          <a:bodyPr wrap="square" rtlCol="0">
            <a:spAutoFit/>
          </a:bodyPr>
          <a:lstStyle/>
          <a:p>
            <a:r>
              <a:rPr lang="en-US" dirty="0">
                <a:solidFill>
                  <a:schemeClr val="bg1"/>
                </a:solidFill>
              </a:rPr>
              <a:t>WILL COMPILE AND HOLD THE VALUES IN MEMORY</a:t>
            </a:r>
            <a:endParaRPr lang="en-GB" dirty="0">
              <a:solidFill>
                <a:schemeClr val="bg1"/>
              </a:solidFill>
            </a:endParaRPr>
          </a:p>
        </p:txBody>
      </p:sp>
      <p:pic>
        <p:nvPicPr>
          <p:cNvPr id="11" name="Picture 10">
            <a:extLst>
              <a:ext uri="{FF2B5EF4-FFF2-40B4-BE49-F238E27FC236}">
                <a16:creationId xmlns:a16="http://schemas.microsoft.com/office/drawing/2014/main" id="{52800142-BD6C-401A-B54F-2C28D5BB94EA}"/>
              </a:ext>
            </a:extLst>
          </p:cNvPr>
          <p:cNvPicPr>
            <a:picLocks noChangeAspect="1"/>
          </p:cNvPicPr>
          <p:nvPr/>
        </p:nvPicPr>
        <p:blipFill>
          <a:blip r:embed="rId4"/>
          <a:stretch>
            <a:fillRect/>
          </a:stretch>
        </p:blipFill>
        <p:spPr>
          <a:xfrm>
            <a:off x="6852500" y="2265433"/>
            <a:ext cx="4657725" cy="2647950"/>
          </a:xfrm>
          <a:prstGeom prst="rect">
            <a:avLst/>
          </a:prstGeom>
        </p:spPr>
      </p:pic>
      <p:pic>
        <p:nvPicPr>
          <p:cNvPr id="13" name="Picture 12">
            <a:extLst>
              <a:ext uri="{FF2B5EF4-FFF2-40B4-BE49-F238E27FC236}">
                <a16:creationId xmlns:a16="http://schemas.microsoft.com/office/drawing/2014/main" id="{8719CD2B-9E1F-4E89-8CDF-A2AABE8F5C90}"/>
              </a:ext>
            </a:extLst>
          </p:cNvPr>
          <p:cNvPicPr>
            <a:picLocks noChangeAspect="1"/>
          </p:cNvPicPr>
          <p:nvPr/>
        </p:nvPicPr>
        <p:blipFill>
          <a:blip r:embed="rId5"/>
          <a:stretch>
            <a:fillRect/>
          </a:stretch>
        </p:blipFill>
        <p:spPr>
          <a:xfrm>
            <a:off x="838200" y="4939116"/>
            <a:ext cx="2901345" cy="1634834"/>
          </a:xfrm>
          <a:prstGeom prst="rect">
            <a:avLst/>
          </a:prstGeom>
        </p:spPr>
      </p:pic>
    </p:spTree>
    <p:extLst>
      <p:ext uri="{BB962C8B-B14F-4D97-AF65-F5344CB8AC3E}">
        <p14:creationId xmlns:p14="http://schemas.microsoft.com/office/powerpoint/2010/main" val="348045358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7CAFB51B-DBFD-477C-9BE3-A56054A3D2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35C95AE-95D2-4416-B510-D79D644646D4}"/>
              </a:ext>
            </a:extLst>
          </p:cNvPr>
          <p:cNvSpPr>
            <a:spLocks noGrp="1"/>
          </p:cNvSpPr>
          <p:nvPr>
            <p:ph type="title"/>
          </p:nvPr>
        </p:nvSpPr>
        <p:spPr/>
        <p:txBody>
          <a:bodyPr/>
          <a:lstStyle/>
          <a:p>
            <a:pPr algn="ctr"/>
            <a:r>
              <a:rPr lang="en-US" dirty="0">
                <a:solidFill>
                  <a:schemeClr val="bg1"/>
                </a:solidFill>
              </a:rPr>
              <a:t>Types</a:t>
            </a:r>
          </a:p>
        </p:txBody>
      </p:sp>
      <p:pic>
        <p:nvPicPr>
          <p:cNvPr id="6" name="Picture 5">
            <a:extLst>
              <a:ext uri="{FF2B5EF4-FFF2-40B4-BE49-F238E27FC236}">
                <a16:creationId xmlns:a16="http://schemas.microsoft.com/office/drawing/2014/main" id="{9D8AEDDD-4595-4F21-B7BA-C4C87B1C90B8}"/>
              </a:ext>
            </a:extLst>
          </p:cNvPr>
          <p:cNvPicPr>
            <a:picLocks noChangeAspect="1"/>
          </p:cNvPicPr>
          <p:nvPr/>
        </p:nvPicPr>
        <p:blipFill>
          <a:blip r:embed="rId3"/>
          <a:stretch>
            <a:fillRect/>
          </a:stretch>
        </p:blipFill>
        <p:spPr>
          <a:xfrm>
            <a:off x="2425700" y="1380710"/>
            <a:ext cx="6713537" cy="5169108"/>
          </a:xfrm>
          <a:prstGeom prst="rect">
            <a:avLst/>
          </a:prstGeom>
        </p:spPr>
      </p:pic>
    </p:spTree>
    <p:extLst>
      <p:ext uri="{BB962C8B-B14F-4D97-AF65-F5344CB8AC3E}">
        <p14:creationId xmlns:p14="http://schemas.microsoft.com/office/powerpoint/2010/main" val="3259837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28FE76AA-FB48-4709-B97F-C7527A20EE9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51B65E9-C86E-4488-A247-EB3AE1BD43D6}"/>
              </a:ext>
            </a:extLst>
          </p:cNvPr>
          <p:cNvSpPr>
            <a:spLocks noGrp="1"/>
          </p:cNvSpPr>
          <p:nvPr>
            <p:ph type="title"/>
          </p:nvPr>
        </p:nvSpPr>
        <p:spPr/>
        <p:txBody>
          <a:bodyPr/>
          <a:lstStyle/>
          <a:p>
            <a:pPr algn="ctr"/>
            <a:r>
              <a:rPr lang="en-US" dirty="0">
                <a:solidFill>
                  <a:schemeClr val="bg1"/>
                </a:solidFill>
              </a:rPr>
              <a:t>Who I work for?</a:t>
            </a:r>
          </a:p>
        </p:txBody>
      </p:sp>
      <p:sp>
        <p:nvSpPr>
          <p:cNvPr id="6" name="Subtitle 2">
            <a:extLst>
              <a:ext uri="{FF2B5EF4-FFF2-40B4-BE49-F238E27FC236}">
                <a16:creationId xmlns:a16="http://schemas.microsoft.com/office/drawing/2014/main" id="{0969830F-B03B-474E-AA96-ECC8FB5FEE78}"/>
              </a:ext>
            </a:extLst>
          </p:cNvPr>
          <p:cNvSpPr txBox="1">
            <a:spLocks/>
          </p:cNvSpPr>
          <p:nvPr/>
        </p:nvSpPr>
        <p:spPr>
          <a:xfrm>
            <a:off x="6358483" y="1569714"/>
            <a:ext cx="4741165" cy="4355097"/>
          </a:xfrm>
          <a:prstGeom prst="rect">
            <a:avLst/>
          </a:prstGeom>
        </p:spPr>
        <p:txBody>
          <a:bodyPr vert="horz" lIns="91440" tIns="45720" rIns="91440" bIns="45720" rtlCol="0">
            <a:normAutofit fontScale="9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solidFill>
                  <a:schemeClr val="bg1"/>
                </a:solidFill>
              </a:rPr>
              <a:t>The first decentralised gambling software</a:t>
            </a:r>
          </a:p>
          <a:p>
            <a:r>
              <a:rPr lang="en-US" sz="2000" dirty="0">
                <a:solidFill>
                  <a:schemeClr val="bg1"/>
                </a:solidFill>
              </a:rPr>
              <a:t>Runs from Ethereum smart contracts </a:t>
            </a:r>
          </a:p>
          <a:p>
            <a:r>
              <a:rPr lang="en-US" sz="2000" dirty="0">
                <a:solidFill>
                  <a:schemeClr val="bg1"/>
                </a:solidFill>
              </a:rPr>
              <a:t>40 Employees </a:t>
            </a:r>
          </a:p>
          <a:p>
            <a:r>
              <a:rPr lang="en-US" sz="2000" dirty="0">
                <a:solidFill>
                  <a:schemeClr val="bg1"/>
                </a:solidFill>
              </a:rPr>
              <a:t>Owned by OBE Jez San </a:t>
            </a:r>
          </a:p>
          <a:p>
            <a:r>
              <a:rPr lang="en-US" sz="2000" dirty="0">
                <a:solidFill>
                  <a:schemeClr val="bg1"/>
                </a:solidFill>
              </a:rPr>
              <a:t>Raised 26 million dollars in the ICO, which sold out in 4 hours </a:t>
            </a:r>
          </a:p>
          <a:p>
            <a:r>
              <a:rPr lang="en-US" sz="2000" dirty="0">
                <a:solidFill>
                  <a:schemeClr val="bg1"/>
                </a:solidFill>
              </a:rPr>
              <a:t>6 months later the 26 million was worth 156 million dollars due to the price of ETH raising</a:t>
            </a:r>
          </a:p>
          <a:p>
            <a:r>
              <a:rPr lang="en-US" sz="2000" dirty="0">
                <a:solidFill>
                  <a:schemeClr val="bg1"/>
                </a:solidFill>
              </a:rPr>
              <a:t>Frontend written in angular 6 </a:t>
            </a:r>
          </a:p>
          <a:p>
            <a:r>
              <a:rPr lang="en-US" sz="2000" dirty="0">
                <a:solidFill>
                  <a:schemeClr val="bg1"/>
                </a:solidFill>
              </a:rPr>
              <a:t>Backend written in .NET Core and a little bit of node </a:t>
            </a:r>
          </a:p>
          <a:p>
            <a:r>
              <a:rPr lang="en-US" sz="2000" dirty="0">
                <a:solidFill>
                  <a:schemeClr val="bg1"/>
                </a:solidFill>
              </a:rPr>
              <a:t>Use SQL Server to hold some data (most is embedded in the blockchain)</a:t>
            </a:r>
          </a:p>
          <a:p>
            <a:r>
              <a:rPr lang="en-US" sz="2000" dirty="0">
                <a:solidFill>
                  <a:schemeClr val="bg1"/>
                </a:solidFill>
              </a:rPr>
              <a:t>Contracts written in solidity </a:t>
            </a:r>
          </a:p>
          <a:p>
            <a:endParaRPr lang="en-US" sz="2000" dirty="0">
              <a:solidFill>
                <a:schemeClr val="bg1"/>
              </a:solidFill>
            </a:endParaRPr>
          </a:p>
        </p:txBody>
      </p:sp>
      <p:pic>
        <p:nvPicPr>
          <p:cNvPr id="2050" name="Picture 2" descr="Image result for funfair tech">
            <a:extLst>
              <a:ext uri="{FF2B5EF4-FFF2-40B4-BE49-F238E27FC236}">
                <a16:creationId xmlns:a16="http://schemas.microsoft.com/office/drawing/2014/main" id="{557A7814-4BF6-4D09-96F9-526C169766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28" y="1561471"/>
            <a:ext cx="5927204" cy="29729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358183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ppt_x"/>
                                          </p:val>
                                        </p:tav>
                                        <p:tav tm="100000">
                                          <p:val>
                                            <p:strVal val="#ppt_x"/>
                                          </p:val>
                                        </p:tav>
                                      </p:tavLst>
                                    </p:anim>
                                    <p:anim calcmode="lin" valueType="num">
                                      <p:cBhvr additive="base">
                                        <p:cTn id="8" dur="500" fill="hold"/>
                                        <p:tgtEl>
                                          <p:spTgt spid="205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nodeType="click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animEffect transition="in" filter="fade">
                                      <p:cBhvr>
                                        <p:cTn id="13" dur="500"/>
                                        <p:tgtEl>
                                          <p:spTgt spid="6">
                                            <p:txEl>
                                              <p:pRg st="0" end="0"/>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1" end="1"/>
                                            </p:txEl>
                                          </p:spTgt>
                                        </p:tgtEl>
                                        <p:attrNameLst>
                                          <p:attrName>style.visibility</p:attrName>
                                        </p:attrNameLst>
                                      </p:cBhvr>
                                      <p:to>
                                        <p:strVal val="visible"/>
                                      </p:to>
                                    </p:set>
                                    <p:animEffect transition="in" filter="fade">
                                      <p:cBhvr>
                                        <p:cTn id="16" dur="500"/>
                                        <p:tgtEl>
                                          <p:spTgt spid="6">
                                            <p:txEl>
                                              <p:pRg st="1" end="1"/>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Effect transition="in" filter="fade">
                                      <p:cBhvr>
                                        <p:cTn id="19" dur="500"/>
                                        <p:tgtEl>
                                          <p:spTgt spid="6">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6">
                                            <p:txEl>
                                              <p:pRg st="3" end="3"/>
                                            </p:txEl>
                                          </p:spTgt>
                                        </p:tgtEl>
                                        <p:attrNameLst>
                                          <p:attrName>style.visibility</p:attrName>
                                        </p:attrNameLst>
                                      </p:cBhvr>
                                      <p:to>
                                        <p:strVal val="visible"/>
                                      </p:to>
                                    </p:set>
                                    <p:animEffect transition="in" filter="fade">
                                      <p:cBhvr>
                                        <p:cTn id="22" dur="500"/>
                                        <p:tgtEl>
                                          <p:spTgt spid="6">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Effect transition="in" filter="fade">
                                      <p:cBhvr>
                                        <p:cTn id="25" dur="500"/>
                                        <p:tgtEl>
                                          <p:spTgt spid="6">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6">
                                            <p:txEl>
                                              <p:pRg st="5" end="5"/>
                                            </p:txEl>
                                          </p:spTgt>
                                        </p:tgtEl>
                                        <p:attrNameLst>
                                          <p:attrName>style.visibility</p:attrName>
                                        </p:attrNameLst>
                                      </p:cBhvr>
                                      <p:to>
                                        <p:strVal val="visible"/>
                                      </p:to>
                                    </p:set>
                                    <p:animEffect transition="in" filter="fade">
                                      <p:cBhvr>
                                        <p:cTn id="28" dur="500"/>
                                        <p:tgtEl>
                                          <p:spTgt spid="6">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6">
                                            <p:txEl>
                                              <p:pRg st="6" end="6"/>
                                            </p:txEl>
                                          </p:spTgt>
                                        </p:tgtEl>
                                        <p:attrNameLst>
                                          <p:attrName>style.visibility</p:attrName>
                                        </p:attrNameLst>
                                      </p:cBhvr>
                                      <p:to>
                                        <p:strVal val="visible"/>
                                      </p:to>
                                    </p:set>
                                    <p:animEffect transition="in" filter="fade">
                                      <p:cBhvr>
                                        <p:cTn id="31" dur="500"/>
                                        <p:tgtEl>
                                          <p:spTgt spid="6">
                                            <p:txEl>
                                              <p:pRg st="6" end="6"/>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6">
                                            <p:txEl>
                                              <p:pRg st="7" end="7"/>
                                            </p:txEl>
                                          </p:spTgt>
                                        </p:tgtEl>
                                        <p:attrNameLst>
                                          <p:attrName>style.visibility</p:attrName>
                                        </p:attrNameLst>
                                      </p:cBhvr>
                                      <p:to>
                                        <p:strVal val="visible"/>
                                      </p:to>
                                    </p:set>
                                    <p:animEffect transition="in" filter="fade">
                                      <p:cBhvr>
                                        <p:cTn id="34" dur="500"/>
                                        <p:tgtEl>
                                          <p:spTgt spid="6">
                                            <p:txEl>
                                              <p:pRg st="7" end="7"/>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6">
                                            <p:txEl>
                                              <p:pRg st="8" end="8"/>
                                            </p:txEl>
                                          </p:spTgt>
                                        </p:tgtEl>
                                        <p:attrNameLst>
                                          <p:attrName>style.visibility</p:attrName>
                                        </p:attrNameLst>
                                      </p:cBhvr>
                                      <p:to>
                                        <p:strVal val="visible"/>
                                      </p:to>
                                    </p:set>
                                    <p:animEffect transition="in" filter="fade">
                                      <p:cBhvr>
                                        <p:cTn id="37" dur="500"/>
                                        <p:tgtEl>
                                          <p:spTgt spid="6">
                                            <p:txEl>
                                              <p:pRg st="8" end="8"/>
                                            </p:txEl>
                                          </p:spTgt>
                                        </p:tgtEl>
                                      </p:cBhvr>
                                    </p:animEffect>
                                  </p:childTnLst>
                                </p:cTn>
                              </p:par>
                              <p:par>
                                <p:cTn id="38" presetID="10" presetClass="entr" presetSubtype="0" fill="hold" nodeType="withEffect">
                                  <p:stCondLst>
                                    <p:cond delay="0"/>
                                  </p:stCondLst>
                                  <p:childTnLst>
                                    <p:set>
                                      <p:cBhvr>
                                        <p:cTn id="39" dur="1" fill="hold">
                                          <p:stCondLst>
                                            <p:cond delay="0"/>
                                          </p:stCondLst>
                                        </p:cTn>
                                        <p:tgtEl>
                                          <p:spTgt spid="6">
                                            <p:txEl>
                                              <p:pRg st="9" end="9"/>
                                            </p:txEl>
                                          </p:spTgt>
                                        </p:tgtEl>
                                        <p:attrNameLst>
                                          <p:attrName>style.visibility</p:attrName>
                                        </p:attrNameLst>
                                      </p:cBhvr>
                                      <p:to>
                                        <p:strVal val="visible"/>
                                      </p:to>
                                    </p:set>
                                    <p:animEffect transition="in" filter="fade">
                                      <p:cBhvr>
                                        <p:cTn id="40" dur="500"/>
                                        <p:tgtEl>
                                          <p:spTgt spid="6">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892FC041-F26F-48D2-ACE5-F06788B9CF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D16330B2-5184-42C6-B9C8-399F152343CD}"/>
              </a:ext>
            </a:extLst>
          </p:cNvPr>
          <p:cNvSpPr>
            <a:spLocks noGrp="1"/>
          </p:cNvSpPr>
          <p:nvPr>
            <p:ph type="title"/>
          </p:nvPr>
        </p:nvSpPr>
        <p:spPr/>
        <p:txBody>
          <a:bodyPr/>
          <a:lstStyle/>
          <a:p>
            <a:pPr algn="ctr"/>
            <a:r>
              <a:rPr lang="en-US" dirty="0">
                <a:solidFill>
                  <a:schemeClr val="bg1"/>
                </a:solidFill>
              </a:rPr>
              <a:t>Function types</a:t>
            </a:r>
          </a:p>
        </p:txBody>
      </p:sp>
      <p:sp>
        <p:nvSpPr>
          <p:cNvPr id="6" name="Content Placeholder 5">
            <a:extLst>
              <a:ext uri="{FF2B5EF4-FFF2-40B4-BE49-F238E27FC236}">
                <a16:creationId xmlns:a16="http://schemas.microsoft.com/office/drawing/2014/main" id="{6BC4E49D-BFAC-4B9A-B7BB-9A5FE63F2C3E}"/>
              </a:ext>
            </a:extLst>
          </p:cNvPr>
          <p:cNvSpPr>
            <a:spLocks noGrp="1"/>
          </p:cNvSpPr>
          <p:nvPr>
            <p:ph idx="1"/>
          </p:nvPr>
        </p:nvSpPr>
        <p:spPr>
          <a:xfrm>
            <a:off x="838200" y="1825624"/>
            <a:ext cx="10515600" cy="4879975"/>
          </a:xfrm>
        </p:spPr>
        <p:txBody>
          <a:bodyPr/>
          <a:lstStyle/>
          <a:p>
            <a:r>
              <a:rPr lang="en-US" b="1" dirty="0">
                <a:solidFill>
                  <a:schemeClr val="bg1"/>
                </a:solidFill>
              </a:rPr>
              <a:t>External</a:t>
            </a:r>
            <a:r>
              <a:rPr lang="en-US" dirty="0">
                <a:solidFill>
                  <a:schemeClr val="bg1"/>
                </a:solidFill>
              </a:rPr>
              <a:t> functions are part of the contract interface, which means they can be called from other contracts and via transactions. An external function f cannot be called internally (i.e. f()does not work, but </a:t>
            </a:r>
            <a:r>
              <a:rPr lang="en-US" dirty="0" err="1">
                <a:solidFill>
                  <a:schemeClr val="bg1"/>
                </a:solidFill>
              </a:rPr>
              <a:t>this.f</a:t>
            </a:r>
            <a:r>
              <a:rPr lang="en-US" dirty="0">
                <a:solidFill>
                  <a:schemeClr val="bg1"/>
                </a:solidFill>
              </a:rPr>
              <a:t>() works). </a:t>
            </a:r>
          </a:p>
          <a:p>
            <a:r>
              <a:rPr lang="en-US" b="1" dirty="0">
                <a:solidFill>
                  <a:schemeClr val="bg1"/>
                </a:solidFill>
              </a:rPr>
              <a:t>Public</a:t>
            </a:r>
            <a:r>
              <a:rPr lang="en-US" dirty="0">
                <a:solidFill>
                  <a:schemeClr val="bg1"/>
                </a:solidFill>
              </a:rPr>
              <a:t> functions are part of the contract interface and can be either called internally or via messages. </a:t>
            </a:r>
          </a:p>
          <a:p>
            <a:r>
              <a:rPr lang="en-US" b="1" dirty="0">
                <a:solidFill>
                  <a:schemeClr val="bg1"/>
                </a:solidFill>
              </a:rPr>
              <a:t>Internal </a:t>
            </a:r>
            <a:r>
              <a:rPr lang="en-US" dirty="0">
                <a:solidFill>
                  <a:schemeClr val="bg1"/>
                </a:solidFill>
              </a:rPr>
              <a:t>functions and state variables can only be accessed internally (i.e. from within the current contract or contracts deriving from it)</a:t>
            </a:r>
          </a:p>
          <a:p>
            <a:r>
              <a:rPr lang="en-US" b="1" dirty="0">
                <a:solidFill>
                  <a:schemeClr val="bg1"/>
                </a:solidFill>
              </a:rPr>
              <a:t>Private</a:t>
            </a:r>
            <a:r>
              <a:rPr lang="en-US" dirty="0">
                <a:solidFill>
                  <a:schemeClr val="bg1"/>
                </a:solidFill>
              </a:rPr>
              <a:t> functions and state variables are only visible for the contract they are defined in and not in derived contracts.</a:t>
            </a:r>
          </a:p>
        </p:txBody>
      </p:sp>
    </p:spTree>
    <p:extLst>
      <p:ext uri="{BB962C8B-B14F-4D97-AF65-F5344CB8AC3E}">
        <p14:creationId xmlns:p14="http://schemas.microsoft.com/office/powerpoint/2010/main" val="296331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6">
                                            <p:txEl>
                                              <p:pRg st="1" end="1"/>
                                            </p:txEl>
                                          </p:spTgt>
                                        </p:tgtEl>
                                        <p:attrNameLst>
                                          <p:attrName>style.visibility</p:attrName>
                                        </p:attrNameLst>
                                      </p:cBhvr>
                                      <p:to>
                                        <p:strVal val="visible"/>
                                      </p:to>
                                    </p:set>
                                    <p:animEffect transition="in" filter="fade">
                                      <p:cBhvr>
                                        <p:cTn id="10" dur="500"/>
                                        <p:tgtEl>
                                          <p:spTgt spid="6">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6">
                                            <p:txEl>
                                              <p:pRg st="2" end="2"/>
                                            </p:txEl>
                                          </p:spTgt>
                                        </p:tgtEl>
                                        <p:attrNameLst>
                                          <p:attrName>style.visibility</p:attrName>
                                        </p:attrNameLst>
                                      </p:cBhvr>
                                      <p:to>
                                        <p:strVal val="visible"/>
                                      </p:to>
                                    </p:set>
                                    <p:animEffect transition="in" filter="fade">
                                      <p:cBhvr>
                                        <p:cTn id="13" dur="500"/>
                                        <p:tgtEl>
                                          <p:spTgt spid="6">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6">
                                            <p:txEl>
                                              <p:pRg st="3" end="3"/>
                                            </p:txEl>
                                          </p:spTgt>
                                        </p:tgtEl>
                                        <p:attrNameLst>
                                          <p:attrName>style.visibility</p:attrName>
                                        </p:attrNameLst>
                                      </p:cBhvr>
                                      <p:to>
                                        <p:strVal val="visible"/>
                                      </p:to>
                                    </p:set>
                                    <p:animEffect transition="in" filter="fade">
                                      <p:cBhvr>
                                        <p:cTn id="16" dur="500"/>
                                        <p:tgtEl>
                                          <p:spTgt spid="6">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B166BD45-D4FA-45A5-B57B-6AE2D824997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9A8D2D-1414-437D-87E7-21AA4803F448}"/>
              </a:ext>
            </a:extLst>
          </p:cNvPr>
          <p:cNvSpPr>
            <a:spLocks noGrp="1"/>
          </p:cNvSpPr>
          <p:nvPr>
            <p:ph type="title"/>
          </p:nvPr>
        </p:nvSpPr>
        <p:spPr/>
        <p:txBody>
          <a:bodyPr/>
          <a:lstStyle/>
          <a:p>
            <a:pPr algn="ctr"/>
            <a:r>
              <a:rPr lang="en-US" dirty="0">
                <a:solidFill>
                  <a:schemeClr val="bg1"/>
                </a:solidFill>
              </a:rPr>
              <a:t>Function modifiers </a:t>
            </a:r>
          </a:p>
        </p:txBody>
      </p:sp>
      <p:sp>
        <p:nvSpPr>
          <p:cNvPr id="3" name="Content Placeholder 2">
            <a:extLst>
              <a:ext uri="{FF2B5EF4-FFF2-40B4-BE49-F238E27FC236}">
                <a16:creationId xmlns:a16="http://schemas.microsoft.com/office/drawing/2014/main" id="{6B10ECC4-0270-441F-B5BE-05962BA3EAEA}"/>
              </a:ext>
            </a:extLst>
          </p:cNvPr>
          <p:cNvSpPr>
            <a:spLocks noGrp="1"/>
          </p:cNvSpPr>
          <p:nvPr>
            <p:ph idx="1"/>
          </p:nvPr>
        </p:nvSpPr>
        <p:spPr/>
        <p:txBody>
          <a:bodyPr>
            <a:normAutofit fontScale="92500" lnSpcReduction="20000"/>
          </a:bodyPr>
          <a:lstStyle/>
          <a:p>
            <a:r>
              <a:rPr lang="en-US" b="1" dirty="0">
                <a:solidFill>
                  <a:schemeClr val="bg1"/>
                </a:solidFill>
              </a:rPr>
              <a:t>Constant </a:t>
            </a:r>
            <a:r>
              <a:rPr lang="en-US" dirty="0">
                <a:solidFill>
                  <a:schemeClr val="bg1"/>
                </a:solidFill>
              </a:rPr>
              <a:t>modifier has been deprecated as was to vague, should use </a:t>
            </a:r>
            <a:r>
              <a:rPr lang="en-US" b="1" dirty="0">
                <a:solidFill>
                  <a:schemeClr val="bg1"/>
                </a:solidFill>
              </a:rPr>
              <a:t>view </a:t>
            </a:r>
            <a:r>
              <a:rPr lang="en-US" dirty="0">
                <a:solidFill>
                  <a:schemeClr val="bg1"/>
                </a:solidFill>
              </a:rPr>
              <a:t>instead </a:t>
            </a:r>
          </a:p>
          <a:p>
            <a:r>
              <a:rPr lang="en-US" b="1" dirty="0">
                <a:solidFill>
                  <a:schemeClr val="bg1"/>
                </a:solidFill>
              </a:rPr>
              <a:t>View </a:t>
            </a:r>
            <a:r>
              <a:rPr lang="en-US" dirty="0">
                <a:solidFill>
                  <a:schemeClr val="bg1"/>
                </a:solidFill>
              </a:rPr>
              <a:t>modifier does not modify any state. Getter methods are a perfect example of view functions, as they are only used to retrieve a value instead of modifying the element. This uses no gas and is free to call. </a:t>
            </a:r>
          </a:p>
          <a:p>
            <a:r>
              <a:rPr lang="en-US" b="1" dirty="0">
                <a:solidFill>
                  <a:schemeClr val="bg1"/>
                </a:solidFill>
              </a:rPr>
              <a:t>Pure </a:t>
            </a:r>
            <a:r>
              <a:rPr lang="en-US" dirty="0">
                <a:solidFill>
                  <a:schemeClr val="bg1"/>
                </a:solidFill>
              </a:rPr>
              <a:t>modifier is similar to </a:t>
            </a:r>
            <a:r>
              <a:rPr lang="en-US" b="1" dirty="0">
                <a:solidFill>
                  <a:schemeClr val="bg1"/>
                </a:solidFill>
              </a:rPr>
              <a:t>view </a:t>
            </a:r>
            <a:r>
              <a:rPr lang="en-US" dirty="0">
                <a:solidFill>
                  <a:schemeClr val="bg1"/>
                </a:solidFill>
              </a:rPr>
              <a:t>but it can access local variable and can not access the global variable. This is useful for little helper functions which convert types. Again this uses no gas and is free to call. </a:t>
            </a:r>
          </a:p>
          <a:p>
            <a:r>
              <a:rPr lang="en-US" b="1" dirty="0">
                <a:solidFill>
                  <a:schemeClr val="bg1"/>
                </a:solidFill>
              </a:rPr>
              <a:t>Payable </a:t>
            </a:r>
            <a:r>
              <a:rPr lang="en-US" dirty="0">
                <a:solidFill>
                  <a:schemeClr val="bg1"/>
                </a:solidFill>
              </a:rPr>
              <a:t>modifier does what it says on the tin, it allows a function to receive Ethereum while being called. This will cost gas to execute as well. So when you send Ethereum to another wallet the command which it executes is a payable function.  </a:t>
            </a:r>
          </a:p>
          <a:p>
            <a:r>
              <a:rPr lang="en-US" b="1" dirty="0">
                <a:solidFill>
                  <a:schemeClr val="bg1"/>
                </a:solidFill>
              </a:rPr>
              <a:t>Custom </a:t>
            </a:r>
            <a:r>
              <a:rPr lang="en-US" dirty="0">
                <a:solidFill>
                  <a:schemeClr val="bg1"/>
                </a:solidFill>
              </a:rPr>
              <a:t>modifier is what it says it is, a custom function modifier written</a:t>
            </a:r>
            <a:endParaRPr lang="en-US" b="1" dirty="0">
              <a:solidFill>
                <a:schemeClr val="bg1"/>
              </a:solidFill>
            </a:endParaRPr>
          </a:p>
        </p:txBody>
      </p:sp>
    </p:spTree>
    <p:extLst>
      <p:ext uri="{BB962C8B-B14F-4D97-AF65-F5344CB8AC3E}">
        <p14:creationId xmlns:p14="http://schemas.microsoft.com/office/powerpoint/2010/main" val="2039971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35D8B744-971E-48DE-8581-24CC63260BA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0733DF7-C8F6-42CF-8C52-7AA24204F991}"/>
              </a:ext>
            </a:extLst>
          </p:cNvPr>
          <p:cNvSpPr>
            <a:spLocks noGrp="1"/>
          </p:cNvSpPr>
          <p:nvPr>
            <p:ph type="title"/>
          </p:nvPr>
        </p:nvSpPr>
        <p:spPr>
          <a:xfrm>
            <a:off x="838200" y="365125"/>
            <a:ext cx="10515600" cy="1325563"/>
          </a:xfrm>
        </p:spPr>
        <p:txBody>
          <a:bodyPr/>
          <a:lstStyle/>
          <a:p>
            <a:pPr algn="ctr"/>
            <a:r>
              <a:rPr lang="en-US" b="1" dirty="0">
                <a:solidFill>
                  <a:schemeClr val="bg1"/>
                </a:solidFill>
              </a:rPr>
              <a:t>Custom Function Modifiers</a:t>
            </a:r>
            <a:endParaRPr lang="en-US" dirty="0">
              <a:solidFill>
                <a:schemeClr val="bg1"/>
              </a:solidFill>
            </a:endParaRPr>
          </a:p>
        </p:txBody>
      </p:sp>
      <p:pic>
        <p:nvPicPr>
          <p:cNvPr id="3" name="Picture 2">
            <a:extLst>
              <a:ext uri="{FF2B5EF4-FFF2-40B4-BE49-F238E27FC236}">
                <a16:creationId xmlns:a16="http://schemas.microsoft.com/office/drawing/2014/main" id="{36732CCE-3BA3-4AAD-A62B-B66A6677F9DA}"/>
              </a:ext>
            </a:extLst>
          </p:cNvPr>
          <p:cNvPicPr>
            <a:picLocks noChangeAspect="1"/>
          </p:cNvPicPr>
          <p:nvPr/>
        </p:nvPicPr>
        <p:blipFill>
          <a:blip r:embed="rId3"/>
          <a:stretch>
            <a:fillRect/>
          </a:stretch>
        </p:blipFill>
        <p:spPr>
          <a:xfrm>
            <a:off x="3305175" y="1757362"/>
            <a:ext cx="5581650" cy="3343275"/>
          </a:xfrm>
          <a:prstGeom prst="rect">
            <a:avLst/>
          </a:prstGeom>
        </p:spPr>
      </p:pic>
    </p:spTree>
    <p:extLst>
      <p:ext uri="{BB962C8B-B14F-4D97-AF65-F5344CB8AC3E}">
        <p14:creationId xmlns:p14="http://schemas.microsoft.com/office/powerpoint/2010/main" val="17051874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3CE2B901-99E6-442E-8092-E8348D59F67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07AE5B-78BD-4ABF-B3EC-A5D4E8274918}"/>
              </a:ext>
            </a:extLst>
          </p:cNvPr>
          <p:cNvSpPr>
            <a:spLocks noGrp="1"/>
          </p:cNvSpPr>
          <p:nvPr>
            <p:ph type="title"/>
          </p:nvPr>
        </p:nvSpPr>
        <p:spPr/>
        <p:txBody>
          <a:bodyPr/>
          <a:lstStyle/>
          <a:p>
            <a:pPr algn="ctr"/>
            <a:r>
              <a:rPr lang="en-US" dirty="0">
                <a:solidFill>
                  <a:schemeClr val="bg1"/>
                </a:solidFill>
              </a:rPr>
              <a:t>Mappings</a:t>
            </a:r>
          </a:p>
        </p:txBody>
      </p:sp>
      <p:sp>
        <p:nvSpPr>
          <p:cNvPr id="3" name="Content Placeholder 2">
            <a:extLst>
              <a:ext uri="{FF2B5EF4-FFF2-40B4-BE49-F238E27FC236}">
                <a16:creationId xmlns:a16="http://schemas.microsoft.com/office/drawing/2014/main" id="{D938CD60-959B-4B8B-B7F4-630E1F83B3EE}"/>
              </a:ext>
            </a:extLst>
          </p:cNvPr>
          <p:cNvSpPr>
            <a:spLocks noGrp="1"/>
          </p:cNvSpPr>
          <p:nvPr>
            <p:ph idx="1"/>
          </p:nvPr>
        </p:nvSpPr>
        <p:spPr>
          <a:xfrm>
            <a:off x="838200" y="1431925"/>
            <a:ext cx="10515600" cy="841375"/>
          </a:xfrm>
        </p:spPr>
        <p:txBody>
          <a:bodyPr>
            <a:normAutofit fontScale="77500" lnSpcReduction="20000"/>
          </a:bodyPr>
          <a:lstStyle/>
          <a:p>
            <a:pPr marL="0" indent="0">
              <a:buNone/>
            </a:pPr>
            <a:r>
              <a:rPr lang="en-US" dirty="0">
                <a:solidFill>
                  <a:schemeClr val="bg1"/>
                </a:solidFill>
              </a:rPr>
              <a:t>A mapping is used to structure value types, such as </a:t>
            </a:r>
            <a:r>
              <a:rPr lang="en-US" dirty="0" err="1">
                <a:solidFill>
                  <a:schemeClr val="bg1"/>
                </a:solidFill>
              </a:rPr>
              <a:t>booleans</a:t>
            </a:r>
            <a:r>
              <a:rPr lang="en-US" dirty="0">
                <a:solidFill>
                  <a:schemeClr val="bg1"/>
                </a:solidFill>
              </a:rPr>
              <a:t>, integers, addresses, and structs. Allowing you to map values to your type, similar to an Dictionary in .NET. Very powerful and one of the ways you can store data in the contract. </a:t>
            </a:r>
          </a:p>
        </p:txBody>
      </p:sp>
      <p:pic>
        <p:nvPicPr>
          <p:cNvPr id="5" name="Picture 4">
            <a:extLst>
              <a:ext uri="{FF2B5EF4-FFF2-40B4-BE49-F238E27FC236}">
                <a16:creationId xmlns:a16="http://schemas.microsoft.com/office/drawing/2014/main" id="{0428023F-1B33-4EDF-8FA5-D885056B161F}"/>
              </a:ext>
            </a:extLst>
          </p:cNvPr>
          <p:cNvPicPr>
            <a:picLocks noChangeAspect="1"/>
          </p:cNvPicPr>
          <p:nvPr/>
        </p:nvPicPr>
        <p:blipFill>
          <a:blip r:embed="rId3"/>
          <a:stretch>
            <a:fillRect/>
          </a:stretch>
        </p:blipFill>
        <p:spPr>
          <a:xfrm>
            <a:off x="1790700" y="2273300"/>
            <a:ext cx="8058150" cy="3977087"/>
          </a:xfrm>
          <a:prstGeom prst="rect">
            <a:avLst/>
          </a:prstGeom>
        </p:spPr>
      </p:pic>
    </p:spTree>
    <p:extLst>
      <p:ext uri="{BB962C8B-B14F-4D97-AF65-F5344CB8AC3E}">
        <p14:creationId xmlns:p14="http://schemas.microsoft.com/office/powerpoint/2010/main" val="32471764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2ED4496E-F662-4874-90CE-82C08E613E40}"/>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36B7902F-F919-49BD-8FE9-45BA9B415081}"/>
              </a:ext>
            </a:extLst>
          </p:cNvPr>
          <p:cNvSpPr>
            <a:spLocks noGrp="1"/>
          </p:cNvSpPr>
          <p:nvPr>
            <p:ph type="title"/>
          </p:nvPr>
        </p:nvSpPr>
        <p:spPr/>
        <p:txBody>
          <a:bodyPr/>
          <a:lstStyle/>
          <a:p>
            <a:pPr algn="ctr"/>
            <a:r>
              <a:rPr lang="en-US" dirty="0">
                <a:solidFill>
                  <a:schemeClr val="bg1"/>
                </a:solidFill>
              </a:rPr>
              <a:t>Ethereum VM</a:t>
            </a:r>
          </a:p>
        </p:txBody>
      </p:sp>
      <p:sp>
        <p:nvSpPr>
          <p:cNvPr id="3" name="Content Placeholder 2">
            <a:extLst>
              <a:ext uri="{FF2B5EF4-FFF2-40B4-BE49-F238E27FC236}">
                <a16:creationId xmlns:a16="http://schemas.microsoft.com/office/drawing/2014/main" id="{E9C2265D-2D8D-442C-9AAF-7BFE2B4446B3}"/>
              </a:ext>
            </a:extLst>
          </p:cNvPr>
          <p:cNvSpPr>
            <a:spLocks noGrp="1"/>
          </p:cNvSpPr>
          <p:nvPr>
            <p:ph idx="1"/>
          </p:nvPr>
        </p:nvSpPr>
        <p:spPr/>
        <p:txBody>
          <a:bodyPr>
            <a:normAutofit/>
          </a:bodyPr>
          <a:lstStyle/>
          <a:p>
            <a:pPr marL="0" indent="0">
              <a:buNone/>
            </a:pPr>
            <a:r>
              <a:rPr lang="en-US" dirty="0">
                <a:solidFill>
                  <a:schemeClr val="bg1"/>
                </a:solidFill>
              </a:rPr>
              <a:t>The Ethereum Virtual Machine has three areas where it can store items.</a:t>
            </a:r>
          </a:p>
          <a:p>
            <a:r>
              <a:rPr lang="en-US" dirty="0">
                <a:solidFill>
                  <a:schemeClr val="bg1"/>
                </a:solidFill>
              </a:rPr>
              <a:t>Storage - where all the contract state variables reside. Every contract has its own storage and it is persistent between function calls and quite expensive to use.</a:t>
            </a:r>
          </a:p>
          <a:p>
            <a:r>
              <a:rPr lang="en-US" dirty="0">
                <a:solidFill>
                  <a:schemeClr val="bg1"/>
                </a:solidFill>
              </a:rPr>
              <a:t>Memory - this is used to hold temporary values. It is erased between (external) function calls and is cheaper to use.</a:t>
            </a:r>
          </a:p>
          <a:p>
            <a:r>
              <a:rPr lang="en-US" dirty="0">
                <a:solidFill>
                  <a:schemeClr val="bg1"/>
                </a:solidFill>
              </a:rPr>
              <a:t>Stack - which is used to hold small local variables. It is almost free to use, but can only hold a limited amount of values.</a:t>
            </a:r>
          </a:p>
        </p:txBody>
      </p:sp>
    </p:spTree>
    <p:extLst>
      <p:ext uri="{BB962C8B-B14F-4D97-AF65-F5344CB8AC3E}">
        <p14:creationId xmlns:p14="http://schemas.microsoft.com/office/powerpoint/2010/main" val="11965179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F1529D08-0A68-4A38-AE6F-11E5871C837E}"/>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CEC079E-0437-422C-A5EA-7E5C3EB37753}"/>
              </a:ext>
            </a:extLst>
          </p:cNvPr>
          <p:cNvSpPr>
            <a:spLocks noGrp="1"/>
          </p:cNvSpPr>
          <p:nvPr>
            <p:ph type="title"/>
          </p:nvPr>
        </p:nvSpPr>
        <p:spPr/>
        <p:txBody>
          <a:bodyPr/>
          <a:lstStyle/>
          <a:p>
            <a:pPr algn="ctr"/>
            <a:r>
              <a:rPr lang="en-US" dirty="0">
                <a:solidFill>
                  <a:schemeClr val="bg1"/>
                </a:solidFill>
              </a:rPr>
              <a:t>Error handling</a:t>
            </a:r>
          </a:p>
        </p:txBody>
      </p:sp>
      <p:sp>
        <p:nvSpPr>
          <p:cNvPr id="3" name="Content Placeholder 2">
            <a:extLst>
              <a:ext uri="{FF2B5EF4-FFF2-40B4-BE49-F238E27FC236}">
                <a16:creationId xmlns:a16="http://schemas.microsoft.com/office/drawing/2014/main" id="{792C2ADE-2763-42A8-9E3B-AF503BDFF6CA}"/>
              </a:ext>
            </a:extLst>
          </p:cNvPr>
          <p:cNvSpPr>
            <a:spLocks noGrp="1"/>
          </p:cNvSpPr>
          <p:nvPr>
            <p:ph idx="1"/>
          </p:nvPr>
        </p:nvSpPr>
        <p:spPr>
          <a:xfrm>
            <a:off x="838200" y="1532548"/>
            <a:ext cx="10515600" cy="1749914"/>
          </a:xfrm>
        </p:spPr>
        <p:txBody>
          <a:bodyPr>
            <a:normAutofit fontScale="77500" lnSpcReduction="20000"/>
          </a:bodyPr>
          <a:lstStyle/>
          <a:p>
            <a:r>
              <a:rPr lang="en-US" dirty="0">
                <a:solidFill>
                  <a:schemeClr val="bg1"/>
                </a:solidFill>
              </a:rPr>
              <a:t>The more complex the function the more expensive it cost to run</a:t>
            </a:r>
          </a:p>
          <a:p>
            <a:r>
              <a:rPr lang="en-US" dirty="0">
                <a:solidFill>
                  <a:schemeClr val="bg1"/>
                </a:solidFill>
              </a:rPr>
              <a:t>you want to make it as cheap to execute as possible. </a:t>
            </a:r>
          </a:p>
          <a:p>
            <a:r>
              <a:rPr lang="en-US" dirty="0">
                <a:solidFill>
                  <a:schemeClr val="bg1"/>
                </a:solidFill>
              </a:rPr>
              <a:t>You must take a different approach when building these functions to when developing a typical project.</a:t>
            </a:r>
          </a:p>
          <a:p>
            <a:r>
              <a:rPr lang="en-US" dirty="0">
                <a:solidFill>
                  <a:schemeClr val="bg1"/>
                </a:solidFill>
              </a:rPr>
              <a:t>Catching exceptions is not yet possible</a:t>
            </a:r>
          </a:p>
        </p:txBody>
      </p:sp>
      <p:pic>
        <p:nvPicPr>
          <p:cNvPr id="6" name="Picture 5">
            <a:extLst>
              <a:ext uri="{FF2B5EF4-FFF2-40B4-BE49-F238E27FC236}">
                <a16:creationId xmlns:a16="http://schemas.microsoft.com/office/drawing/2014/main" id="{3F431B7A-A1FC-402B-B5D8-0FA77A33461A}"/>
              </a:ext>
            </a:extLst>
          </p:cNvPr>
          <p:cNvPicPr>
            <a:picLocks noChangeAspect="1"/>
          </p:cNvPicPr>
          <p:nvPr/>
        </p:nvPicPr>
        <p:blipFill>
          <a:blip r:embed="rId3"/>
          <a:stretch>
            <a:fillRect/>
          </a:stretch>
        </p:blipFill>
        <p:spPr>
          <a:xfrm>
            <a:off x="137517" y="4844278"/>
            <a:ext cx="3762318" cy="1695495"/>
          </a:xfrm>
          <a:prstGeom prst="rect">
            <a:avLst/>
          </a:prstGeom>
        </p:spPr>
      </p:pic>
      <p:sp>
        <p:nvSpPr>
          <p:cNvPr id="5" name="TextBox 4">
            <a:extLst>
              <a:ext uri="{FF2B5EF4-FFF2-40B4-BE49-F238E27FC236}">
                <a16:creationId xmlns:a16="http://schemas.microsoft.com/office/drawing/2014/main" id="{C25080F9-1F74-4CF0-A422-45DBE673623C}"/>
              </a:ext>
            </a:extLst>
          </p:cNvPr>
          <p:cNvSpPr txBox="1"/>
          <p:nvPr/>
        </p:nvSpPr>
        <p:spPr>
          <a:xfrm>
            <a:off x="302337" y="3708217"/>
            <a:ext cx="4460631" cy="954107"/>
          </a:xfrm>
          <a:prstGeom prst="rect">
            <a:avLst/>
          </a:prstGeom>
          <a:noFill/>
        </p:spPr>
        <p:txBody>
          <a:bodyPr wrap="square" rtlCol="0">
            <a:spAutoFit/>
          </a:bodyPr>
          <a:lstStyle/>
          <a:p>
            <a:pPr algn="ctr"/>
            <a:r>
              <a:rPr lang="en-US" sz="1400" dirty="0">
                <a:solidFill>
                  <a:schemeClr val="bg1"/>
                </a:solidFill>
              </a:rPr>
              <a:t>Require</a:t>
            </a:r>
          </a:p>
          <a:p>
            <a:pPr algn="ctr"/>
            <a:r>
              <a:rPr lang="en-US" sz="1400" dirty="0">
                <a:solidFill>
                  <a:schemeClr val="bg1"/>
                </a:solidFill>
              </a:rPr>
              <a:t>Should be used to ensure valid conditions from inputs, state variables or return values from calls to external contracts</a:t>
            </a:r>
            <a:endParaRPr lang="en-GB" sz="1400" dirty="0">
              <a:solidFill>
                <a:schemeClr val="bg1"/>
              </a:solidFill>
            </a:endParaRPr>
          </a:p>
        </p:txBody>
      </p:sp>
      <p:sp>
        <p:nvSpPr>
          <p:cNvPr id="7" name="TextBox 6">
            <a:extLst>
              <a:ext uri="{FF2B5EF4-FFF2-40B4-BE49-F238E27FC236}">
                <a16:creationId xmlns:a16="http://schemas.microsoft.com/office/drawing/2014/main" id="{7336D5FC-5786-4683-8513-A001726A1BC5}"/>
              </a:ext>
            </a:extLst>
          </p:cNvPr>
          <p:cNvSpPr txBox="1"/>
          <p:nvPr/>
        </p:nvSpPr>
        <p:spPr>
          <a:xfrm>
            <a:off x="5011615" y="3725802"/>
            <a:ext cx="3341871" cy="830997"/>
          </a:xfrm>
          <a:prstGeom prst="rect">
            <a:avLst/>
          </a:prstGeom>
          <a:noFill/>
        </p:spPr>
        <p:txBody>
          <a:bodyPr wrap="square" rtlCol="0">
            <a:spAutoFit/>
          </a:bodyPr>
          <a:lstStyle/>
          <a:p>
            <a:pPr algn="ctr"/>
            <a:r>
              <a:rPr lang="en-US" sz="1600" dirty="0">
                <a:solidFill>
                  <a:schemeClr val="bg1"/>
                </a:solidFill>
              </a:rPr>
              <a:t>Assert</a:t>
            </a:r>
          </a:p>
          <a:p>
            <a:pPr algn="ctr"/>
            <a:r>
              <a:rPr lang="en-US" sz="1600" dirty="0">
                <a:solidFill>
                  <a:schemeClr val="bg1"/>
                </a:solidFill>
              </a:rPr>
              <a:t>Should only be used to test for internal errors</a:t>
            </a:r>
            <a:endParaRPr lang="en-GB" sz="1600" dirty="0">
              <a:solidFill>
                <a:schemeClr val="bg1"/>
              </a:solidFill>
            </a:endParaRPr>
          </a:p>
        </p:txBody>
      </p:sp>
      <p:sp>
        <p:nvSpPr>
          <p:cNvPr id="8" name="TextBox 7">
            <a:extLst>
              <a:ext uri="{FF2B5EF4-FFF2-40B4-BE49-F238E27FC236}">
                <a16:creationId xmlns:a16="http://schemas.microsoft.com/office/drawing/2014/main" id="{5728842A-86E2-484D-A723-EF1D32B7D8FC}"/>
              </a:ext>
            </a:extLst>
          </p:cNvPr>
          <p:cNvSpPr txBox="1"/>
          <p:nvPr/>
        </p:nvSpPr>
        <p:spPr>
          <a:xfrm>
            <a:off x="8634046" y="3708217"/>
            <a:ext cx="3341870" cy="1107996"/>
          </a:xfrm>
          <a:prstGeom prst="rect">
            <a:avLst/>
          </a:prstGeom>
          <a:noFill/>
        </p:spPr>
        <p:txBody>
          <a:bodyPr wrap="square" rtlCol="0">
            <a:spAutoFit/>
          </a:bodyPr>
          <a:lstStyle/>
          <a:p>
            <a:pPr algn="ctr"/>
            <a:r>
              <a:rPr lang="en-US" sz="1600" dirty="0">
                <a:solidFill>
                  <a:schemeClr val="bg1"/>
                </a:solidFill>
              </a:rPr>
              <a:t>Revert</a:t>
            </a:r>
          </a:p>
          <a:p>
            <a:pPr algn="ctr"/>
            <a:r>
              <a:rPr lang="en-US" sz="1600" dirty="0">
                <a:solidFill>
                  <a:schemeClr val="bg1"/>
                </a:solidFill>
              </a:rPr>
              <a:t>Used to flag an error and revert the current call</a:t>
            </a:r>
          </a:p>
          <a:p>
            <a:pPr algn="ctr"/>
            <a:endParaRPr lang="en-GB" dirty="0">
              <a:solidFill>
                <a:schemeClr val="bg1"/>
              </a:solidFill>
            </a:endParaRPr>
          </a:p>
        </p:txBody>
      </p:sp>
      <p:pic>
        <p:nvPicPr>
          <p:cNvPr id="9" name="Picture 8">
            <a:extLst>
              <a:ext uri="{FF2B5EF4-FFF2-40B4-BE49-F238E27FC236}">
                <a16:creationId xmlns:a16="http://schemas.microsoft.com/office/drawing/2014/main" id="{F6983CF1-AB61-4A54-9C66-7BFE08F69469}"/>
              </a:ext>
            </a:extLst>
          </p:cNvPr>
          <p:cNvPicPr>
            <a:picLocks noChangeAspect="1"/>
          </p:cNvPicPr>
          <p:nvPr/>
        </p:nvPicPr>
        <p:blipFill>
          <a:blip r:embed="rId4"/>
          <a:stretch>
            <a:fillRect/>
          </a:stretch>
        </p:blipFill>
        <p:spPr>
          <a:xfrm>
            <a:off x="4406330" y="4908546"/>
            <a:ext cx="3885837" cy="1266311"/>
          </a:xfrm>
          <a:prstGeom prst="rect">
            <a:avLst/>
          </a:prstGeom>
        </p:spPr>
      </p:pic>
      <p:pic>
        <p:nvPicPr>
          <p:cNvPr id="11" name="Picture 10">
            <a:extLst>
              <a:ext uri="{FF2B5EF4-FFF2-40B4-BE49-F238E27FC236}">
                <a16:creationId xmlns:a16="http://schemas.microsoft.com/office/drawing/2014/main" id="{EAD4C4EA-79F6-424D-AC1D-F771C42812C3}"/>
              </a:ext>
            </a:extLst>
          </p:cNvPr>
          <p:cNvPicPr>
            <a:picLocks noChangeAspect="1"/>
          </p:cNvPicPr>
          <p:nvPr/>
        </p:nvPicPr>
        <p:blipFill>
          <a:blip r:embed="rId5"/>
          <a:stretch>
            <a:fillRect/>
          </a:stretch>
        </p:blipFill>
        <p:spPr>
          <a:xfrm>
            <a:off x="8639466" y="4908546"/>
            <a:ext cx="3415017" cy="1301398"/>
          </a:xfrm>
          <a:prstGeom prst="rect">
            <a:avLst/>
          </a:prstGeom>
        </p:spPr>
      </p:pic>
    </p:spTree>
    <p:extLst>
      <p:ext uri="{BB962C8B-B14F-4D97-AF65-F5344CB8AC3E}">
        <p14:creationId xmlns:p14="http://schemas.microsoft.com/office/powerpoint/2010/main" val="2108742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53242C6C-307C-4E0C-98D3-9BB13712A2A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5B2D8D9B-121D-499D-A46B-B9FDB8FA1F71}"/>
              </a:ext>
            </a:extLst>
          </p:cNvPr>
          <p:cNvSpPr>
            <a:spLocks noGrp="1"/>
          </p:cNvSpPr>
          <p:nvPr>
            <p:ph type="title"/>
          </p:nvPr>
        </p:nvSpPr>
        <p:spPr/>
        <p:txBody>
          <a:bodyPr/>
          <a:lstStyle/>
          <a:p>
            <a:pPr algn="ctr"/>
            <a:r>
              <a:rPr lang="en-US" dirty="0">
                <a:solidFill>
                  <a:schemeClr val="bg1"/>
                </a:solidFill>
              </a:rPr>
              <a:t>Returns</a:t>
            </a:r>
          </a:p>
        </p:txBody>
      </p:sp>
      <p:sp>
        <p:nvSpPr>
          <p:cNvPr id="3" name="Content Placeholder 2">
            <a:extLst>
              <a:ext uri="{FF2B5EF4-FFF2-40B4-BE49-F238E27FC236}">
                <a16:creationId xmlns:a16="http://schemas.microsoft.com/office/drawing/2014/main" id="{B472413B-F2BA-4087-94E6-91A81D2378D3}"/>
              </a:ext>
            </a:extLst>
          </p:cNvPr>
          <p:cNvSpPr>
            <a:spLocks noGrp="1"/>
          </p:cNvSpPr>
          <p:nvPr>
            <p:ph idx="1"/>
          </p:nvPr>
        </p:nvSpPr>
        <p:spPr>
          <a:xfrm>
            <a:off x="838200" y="1390650"/>
            <a:ext cx="10515600" cy="600075"/>
          </a:xfrm>
        </p:spPr>
        <p:txBody>
          <a:bodyPr>
            <a:normAutofit fontScale="77500" lnSpcReduction="20000"/>
          </a:bodyPr>
          <a:lstStyle/>
          <a:p>
            <a:pPr marL="0" indent="0">
              <a:buNone/>
            </a:pPr>
            <a:r>
              <a:rPr lang="en-US" dirty="0">
                <a:solidFill>
                  <a:schemeClr val="bg1"/>
                </a:solidFill>
              </a:rPr>
              <a:t>Simple syntax, declaring what is being returned in the function, this can handle multiple return values.</a:t>
            </a:r>
          </a:p>
        </p:txBody>
      </p:sp>
      <p:pic>
        <p:nvPicPr>
          <p:cNvPr id="6" name="Picture 5">
            <a:extLst>
              <a:ext uri="{FF2B5EF4-FFF2-40B4-BE49-F238E27FC236}">
                <a16:creationId xmlns:a16="http://schemas.microsoft.com/office/drawing/2014/main" id="{674BB90D-D750-42F2-9DA2-2CB94BDFDD70}"/>
              </a:ext>
            </a:extLst>
          </p:cNvPr>
          <p:cNvPicPr>
            <a:picLocks noChangeAspect="1"/>
          </p:cNvPicPr>
          <p:nvPr/>
        </p:nvPicPr>
        <p:blipFill>
          <a:blip r:embed="rId3"/>
          <a:stretch>
            <a:fillRect/>
          </a:stretch>
        </p:blipFill>
        <p:spPr>
          <a:xfrm>
            <a:off x="393700" y="2316162"/>
            <a:ext cx="5160665" cy="2649538"/>
          </a:xfrm>
          <a:prstGeom prst="rect">
            <a:avLst/>
          </a:prstGeom>
        </p:spPr>
      </p:pic>
      <p:pic>
        <p:nvPicPr>
          <p:cNvPr id="8" name="Picture 7">
            <a:extLst>
              <a:ext uri="{FF2B5EF4-FFF2-40B4-BE49-F238E27FC236}">
                <a16:creationId xmlns:a16="http://schemas.microsoft.com/office/drawing/2014/main" id="{6EE5C57D-858F-42AA-86A5-5649581CCE00}"/>
              </a:ext>
            </a:extLst>
          </p:cNvPr>
          <p:cNvPicPr>
            <a:picLocks noChangeAspect="1"/>
          </p:cNvPicPr>
          <p:nvPr/>
        </p:nvPicPr>
        <p:blipFill>
          <a:blip r:embed="rId4"/>
          <a:stretch>
            <a:fillRect/>
          </a:stretch>
        </p:blipFill>
        <p:spPr>
          <a:xfrm>
            <a:off x="6589712" y="2316162"/>
            <a:ext cx="4852988" cy="2666589"/>
          </a:xfrm>
          <a:prstGeom prst="rect">
            <a:avLst/>
          </a:prstGeom>
        </p:spPr>
      </p:pic>
    </p:spTree>
    <p:extLst>
      <p:ext uri="{BB962C8B-B14F-4D97-AF65-F5344CB8AC3E}">
        <p14:creationId xmlns:p14="http://schemas.microsoft.com/office/powerpoint/2010/main" val="256656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58D6D9D7-87CF-427A-B8ED-5E19FF315F8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C078A5DD-0373-4E25-83D9-CAAB74D9452C}"/>
              </a:ext>
            </a:extLst>
          </p:cNvPr>
          <p:cNvSpPr>
            <a:spLocks noGrp="1"/>
          </p:cNvSpPr>
          <p:nvPr>
            <p:ph type="title"/>
          </p:nvPr>
        </p:nvSpPr>
        <p:spPr/>
        <p:txBody>
          <a:bodyPr/>
          <a:lstStyle/>
          <a:p>
            <a:pPr algn="ctr"/>
            <a:r>
              <a:rPr lang="en-US" dirty="0">
                <a:solidFill>
                  <a:schemeClr val="bg1"/>
                </a:solidFill>
              </a:rPr>
              <a:t>Delete keyword</a:t>
            </a:r>
          </a:p>
        </p:txBody>
      </p:sp>
      <p:pic>
        <p:nvPicPr>
          <p:cNvPr id="5" name="Picture 4">
            <a:extLst>
              <a:ext uri="{FF2B5EF4-FFF2-40B4-BE49-F238E27FC236}">
                <a16:creationId xmlns:a16="http://schemas.microsoft.com/office/drawing/2014/main" id="{61546D82-3C79-4763-97D3-23F35B1567D4}"/>
              </a:ext>
            </a:extLst>
          </p:cNvPr>
          <p:cNvPicPr>
            <a:picLocks noChangeAspect="1"/>
          </p:cNvPicPr>
          <p:nvPr/>
        </p:nvPicPr>
        <p:blipFill>
          <a:blip r:embed="rId3"/>
          <a:stretch>
            <a:fillRect/>
          </a:stretch>
        </p:blipFill>
        <p:spPr>
          <a:xfrm>
            <a:off x="2092324" y="1690688"/>
            <a:ext cx="8653721" cy="4376738"/>
          </a:xfrm>
          <a:prstGeom prst="rect">
            <a:avLst/>
          </a:prstGeom>
        </p:spPr>
      </p:pic>
    </p:spTree>
    <p:extLst>
      <p:ext uri="{BB962C8B-B14F-4D97-AF65-F5344CB8AC3E}">
        <p14:creationId xmlns:p14="http://schemas.microsoft.com/office/powerpoint/2010/main" val="327519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28C8F90B-9C67-454D-A919-A7B0ADB62713}"/>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C792E64-047B-40B5-AC03-56A814BBD71C}"/>
              </a:ext>
            </a:extLst>
          </p:cNvPr>
          <p:cNvSpPr>
            <a:spLocks noGrp="1"/>
          </p:cNvSpPr>
          <p:nvPr>
            <p:ph type="title"/>
          </p:nvPr>
        </p:nvSpPr>
        <p:spPr/>
        <p:txBody>
          <a:bodyPr/>
          <a:lstStyle/>
          <a:p>
            <a:pPr algn="ctr"/>
            <a:r>
              <a:rPr lang="en-US" dirty="0">
                <a:solidFill>
                  <a:schemeClr val="bg1"/>
                </a:solidFill>
              </a:rPr>
              <a:t>Conversions </a:t>
            </a:r>
          </a:p>
        </p:txBody>
      </p:sp>
      <p:sp>
        <p:nvSpPr>
          <p:cNvPr id="5" name="TextBox 4">
            <a:extLst>
              <a:ext uri="{FF2B5EF4-FFF2-40B4-BE49-F238E27FC236}">
                <a16:creationId xmlns:a16="http://schemas.microsoft.com/office/drawing/2014/main" id="{947803AF-862C-4852-9A90-99D0594F9057}"/>
              </a:ext>
            </a:extLst>
          </p:cNvPr>
          <p:cNvSpPr txBox="1"/>
          <p:nvPr/>
        </p:nvSpPr>
        <p:spPr>
          <a:xfrm>
            <a:off x="1701800" y="1594148"/>
            <a:ext cx="8788400" cy="923330"/>
          </a:xfrm>
          <a:prstGeom prst="rect">
            <a:avLst/>
          </a:prstGeom>
          <a:noFill/>
        </p:spPr>
        <p:txBody>
          <a:bodyPr wrap="square" rtlCol="0">
            <a:spAutoFit/>
          </a:bodyPr>
          <a:lstStyle/>
          <a:p>
            <a:r>
              <a:rPr lang="en-US" dirty="0">
                <a:solidFill>
                  <a:schemeClr val="bg1"/>
                </a:solidFill>
              </a:rPr>
              <a:t>Solidity conversions differ a little from standard programming conversion. If you convert a bigger sized byte, int </a:t>
            </a:r>
            <a:r>
              <a:rPr lang="en-US" dirty="0" err="1">
                <a:solidFill>
                  <a:schemeClr val="bg1"/>
                </a:solidFill>
              </a:rPr>
              <a:t>etc</a:t>
            </a:r>
            <a:r>
              <a:rPr lang="en-US" dirty="0">
                <a:solidFill>
                  <a:schemeClr val="bg1"/>
                </a:solidFill>
              </a:rPr>
              <a:t> to a smaller sized type it will still do that conversation but cut off certain higher-order values, so it can fit into the sized type.</a:t>
            </a:r>
          </a:p>
        </p:txBody>
      </p:sp>
      <p:pic>
        <p:nvPicPr>
          <p:cNvPr id="6" name="Picture 5">
            <a:extLst>
              <a:ext uri="{FF2B5EF4-FFF2-40B4-BE49-F238E27FC236}">
                <a16:creationId xmlns:a16="http://schemas.microsoft.com/office/drawing/2014/main" id="{30AFEED2-BEA5-44CE-918E-03CC12FF837D}"/>
              </a:ext>
            </a:extLst>
          </p:cNvPr>
          <p:cNvPicPr>
            <a:picLocks noChangeAspect="1"/>
          </p:cNvPicPr>
          <p:nvPr/>
        </p:nvPicPr>
        <p:blipFill>
          <a:blip r:embed="rId3"/>
          <a:stretch>
            <a:fillRect/>
          </a:stretch>
        </p:blipFill>
        <p:spPr>
          <a:xfrm>
            <a:off x="2553896" y="3429000"/>
            <a:ext cx="6598042" cy="1154113"/>
          </a:xfrm>
          <a:prstGeom prst="rect">
            <a:avLst/>
          </a:prstGeom>
        </p:spPr>
      </p:pic>
    </p:spTree>
    <p:extLst>
      <p:ext uri="{BB962C8B-B14F-4D97-AF65-F5344CB8AC3E}">
        <p14:creationId xmlns:p14="http://schemas.microsoft.com/office/powerpoint/2010/main" val="15142393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8858FBEB-4F77-4AF5-BBD6-B2E7DBC06B1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4BCCF6B3-3A3E-476B-96D6-BD4371205ABB}"/>
              </a:ext>
            </a:extLst>
          </p:cNvPr>
          <p:cNvSpPr>
            <a:spLocks noGrp="1"/>
          </p:cNvSpPr>
          <p:nvPr>
            <p:ph type="title"/>
          </p:nvPr>
        </p:nvSpPr>
        <p:spPr/>
        <p:txBody>
          <a:bodyPr/>
          <a:lstStyle/>
          <a:p>
            <a:pPr algn="ctr"/>
            <a:r>
              <a:rPr lang="en-US" dirty="0">
                <a:solidFill>
                  <a:schemeClr val="bg1"/>
                </a:solidFill>
              </a:rPr>
              <a:t>Control Structures</a:t>
            </a:r>
          </a:p>
        </p:txBody>
      </p:sp>
      <p:sp>
        <p:nvSpPr>
          <p:cNvPr id="5" name="Content Placeholder 2">
            <a:extLst>
              <a:ext uri="{FF2B5EF4-FFF2-40B4-BE49-F238E27FC236}">
                <a16:creationId xmlns:a16="http://schemas.microsoft.com/office/drawing/2014/main" id="{77ED3DFA-27B9-4B6E-B0CC-4A119F949C9B}"/>
              </a:ext>
            </a:extLst>
          </p:cNvPr>
          <p:cNvSpPr>
            <a:spLocks noGrp="1"/>
          </p:cNvSpPr>
          <p:nvPr>
            <p:ph idx="1"/>
          </p:nvPr>
        </p:nvSpPr>
        <p:spPr>
          <a:xfrm>
            <a:off x="838200" y="1825625"/>
            <a:ext cx="10091400" cy="4719175"/>
          </a:xfrm>
        </p:spPr>
        <p:txBody>
          <a:bodyPr>
            <a:normAutofit fontScale="77500" lnSpcReduction="20000"/>
          </a:bodyPr>
          <a:lstStyle/>
          <a:p>
            <a:pPr marL="0" indent="0">
              <a:buNone/>
            </a:pPr>
            <a:r>
              <a:rPr lang="en-US" dirty="0">
                <a:solidFill>
                  <a:schemeClr val="bg1"/>
                </a:solidFill>
              </a:rPr>
              <a:t>Built in control structures very similar to JavaScript</a:t>
            </a:r>
          </a:p>
          <a:p>
            <a:endParaRPr lang="en-US" dirty="0">
              <a:solidFill>
                <a:schemeClr val="bg1"/>
              </a:solidFill>
            </a:endParaRPr>
          </a:p>
          <a:p>
            <a:r>
              <a:rPr lang="en-US" dirty="0">
                <a:solidFill>
                  <a:schemeClr val="bg1"/>
                </a:solidFill>
              </a:rPr>
              <a:t>If statement – no type conversion so `if(1) {}` is not valid in solidity</a:t>
            </a:r>
          </a:p>
          <a:p>
            <a:r>
              <a:rPr lang="en-US" dirty="0">
                <a:solidFill>
                  <a:schemeClr val="bg1"/>
                </a:solidFill>
              </a:rPr>
              <a:t>else statement </a:t>
            </a:r>
          </a:p>
          <a:p>
            <a:r>
              <a:rPr lang="en-US" dirty="0">
                <a:solidFill>
                  <a:schemeClr val="bg1"/>
                </a:solidFill>
              </a:rPr>
              <a:t>while</a:t>
            </a:r>
          </a:p>
          <a:p>
            <a:r>
              <a:rPr lang="en-US" dirty="0">
                <a:solidFill>
                  <a:schemeClr val="bg1"/>
                </a:solidFill>
              </a:rPr>
              <a:t>do</a:t>
            </a:r>
          </a:p>
          <a:p>
            <a:r>
              <a:rPr lang="en-US" dirty="0">
                <a:solidFill>
                  <a:schemeClr val="bg1"/>
                </a:solidFill>
              </a:rPr>
              <a:t>for</a:t>
            </a:r>
          </a:p>
          <a:p>
            <a:r>
              <a:rPr lang="en-US" dirty="0">
                <a:solidFill>
                  <a:schemeClr val="bg1"/>
                </a:solidFill>
              </a:rPr>
              <a:t>break</a:t>
            </a:r>
          </a:p>
          <a:p>
            <a:r>
              <a:rPr lang="en-US" dirty="0">
                <a:solidFill>
                  <a:schemeClr val="bg1"/>
                </a:solidFill>
              </a:rPr>
              <a:t>continue</a:t>
            </a:r>
          </a:p>
          <a:p>
            <a:r>
              <a:rPr lang="en-US" dirty="0">
                <a:solidFill>
                  <a:schemeClr val="bg1"/>
                </a:solidFill>
              </a:rPr>
              <a:t>return</a:t>
            </a:r>
          </a:p>
          <a:p>
            <a:r>
              <a:rPr lang="en-US" dirty="0">
                <a:solidFill>
                  <a:schemeClr val="bg1"/>
                </a:solidFill>
              </a:rPr>
              <a:t>return (v0, v1….., v6) – a function can return multiple as explained earlier</a:t>
            </a:r>
          </a:p>
          <a:p>
            <a:r>
              <a:rPr lang="en-US" dirty="0">
                <a:solidFill>
                  <a:schemeClr val="bg1"/>
                </a:solidFill>
              </a:rPr>
              <a:t>:</a:t>
            </a:r>
          </a:p>
          <a:p>
            <a:r>
              <a:rPr lang="en-US" dirty="0">
                <a:solidFill>
                  <a:schemeClr val="bg1"/>
                </a:solidFill>
              </a:rPr>
              <a:t>?</a:t>
            </a:r>
          </a:p>
        </p:txBody>
      </p:sp>
    </p:spTree>
    <p:extLst>
      <p:ext uri="{BB962C8B-B14F-4D97-AF65-F5344CB8AC3E}">
        <p14:creationId xmlns:p14="http://schemas.microsoft.com/office/powerpoint/2010/main" val="2379635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 calcmode="lin" valueType="num">
                                      <p:cBhvr additive="base">
                                        <p:cTn id="7" dur="500" fill="hold"/>
                                        <p:tgtEl>
                                          <p:spTgt spid="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xEl>
                                              <p:pRg st="2" end="2"/>
                                            </p:txEl>
                                          </p:spTgt>
                                        </p:tgtEl>
                                        <p:attrNameLst>
                                          <p:attrName>style.visibility</p:attrName>
                                        </p:attrNameLst>
                                      </p:cBhvr>
                                      <p:to>
                                        <p:strVal val="visible"/>
                                      </p:to>
                                    </p:set>
                                    <p:anim calcmode="lin" valueType="num">
                                      <p:cBhvr additive="base">
                                        <p:cTn id="11" dur="500" fill="hold"/>
                                        <p:tgtEl>
                                          <p:spTgt spid="5">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5">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5">
                                            <p:txEl>
                                              <p:pRg st="3" end="3"/>
                                            </p:txEl>
                                          </p:spTgt>
                                        </p:tgtEl>
                                        <p:attrNameLst>
                                          <p:attrName>style.visibility</p:attrName>
                                        </p:attrNameLst>
                                      </p:cBhvr>
                                      <p:to>
                                        <p:strVal val="visible"/>
                                      </p:to>
                                    </p:set>
                                    <p:anim calcmode="lin" valueType="num">
                                      <p:cBhvr additive="base">
                                        <p:cTn id="15" dur="500" fill="hold"/>
                                        <p:tgtEl>
                                          <p:spTgt spid="5">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5">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5">
                                            <p:txEl>
                                              <p:pRg st="4" end="4"/>
                                            </p:txEl>
                                          </p:spTgt>
                                        </p:tgtEl>
                                        <p:attrNameLst>
                                          <p:attrName>style.visibility</p:attrName>
                                        </p:attrNameLst>
                                      </p:cBhvr>
                                      <p:to>
                                        <p:strVal val="visible"/>
                                      </p:to>
                                    </p:set>
                                    <p:anim calcmode="lin" valueType="num">
                                      <p:cBhvr additive="base">
                                        <p:cTn id="19" dur="500" fill="hold"/>
                                        <p:tgtEl>
                                          <p:spTgt spid="5">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anim calcmode="lin" valueType="num">
                                      <p:cBhvr additive="base">
                                        <p:cTn id="23" dur="500" fill="hold"/>
                                        <p:tgtEl>
                                          <p:spTgt spid="5">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5">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5">
                                            <p:txEl>
                                              <p:pRg st="6" end="6"/>
                                            </p:txEl>
                                          </p:spTgt>
                                        </p:tgtEl>
                                        <p:attrNameLst>
                                          <p:attrName>style.visibility</p:attrName>
                                        </p:attrNameLst>
                                      </p:cBhvr>
                                      <p:to>
                                        <p:strVal val="visible"/>
                                      </p:to>
                                    </p:set>
                                    <p:anim calcmode="lin" valueType="num">
                                      <p:cBhvr additive="base">
                                        <p:cTn id="27" dur="500" fill="hold"/>
                                        <p:tgtEl>
                                          <p:spTgt spid="5">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5">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5">
                                            <p:txEl>
                                              <p:pRg st="7" end="7"/>
                                            </p:txEl>
                                          </p:spTgt>
                                        </p:tgtEl>
                                        <p:attrNameLst>
                                          <p:attrName>style.visibility</p:attrName>
                                        </p:attrNameLst>
                                      </p:cBhvr>
                                      <p:to>
                                        <p:strVal val="visible"/>
                                      </p:to>
                                    </p:set>
                                    <p:anim calcmode="lin" valueType="num">
                                      <p:cBhvr additive="base">
                                        <p:cTn id="31" dur="500" fill="hold"/>
                                        <p:tgtEl>
                                          <p:spTgt spid="5">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5">
                                            <p:txEl>
                                              <p:pRg st="7" end="7"/>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5">
                                            <p:txEl>
                                              <p:pRg st="8" end="8"/>
                                            </p:txEl>
                                          </p:spTgt>
                                        </p:tgtEl>
                                        <p:attrNameLst>
                                          <p:attrName>style.visibility</p:attrName>
                                        </p:attrNameLst>
                                      </p:cBhvr>
                                      <p:to>
                                        <p:strVal val="visible"/>
                                      </p:to>
                                    </p:set>
                                    <p:anim calcmode="lin" valueType="num">
                                      <p:cBhvr additive="base">
                                        <p:cTn id="35" dur="500" fill="hold"/>
                                        <p:tgtEl>
                                          <p:spTgt spid="5">
                                            <p:txEl>
                                              <p:pRg st="8" end="8"/>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5">
                                            <p:txEl>
                                              <p:pRg st="8" end="8"/>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5">
                                            <p:txEl>
                                              <p:pRg st="9" end="9"/>
                                            </p:txEl>
                                          </p:spTgt>
                                        </p:tgtEl>
                                        <p:attrNameLst>
                                          <p:attrName>style.visibility</p:attrName>
                                        </p:attrNameLst>
                                      </p:cBhvr>
                                      <p:to>
                                        <p:strVal val="visible"/>
                                      </p:to>
                                    </p:set>
                                    <p:anim calcmode="lin" valueType="num">
                                      <p:cBhvr additive="base">
                                        <p:cTn id="39" dur="500" fill="hold"/>
                                        <p:tgtEl>
                                          <p:spTgt spid="5">
                                            <p:txEl>
                                              <p:pRg st="9" end="9"/>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5">
                                            <p:txEl>
                                              <p:pRg st="9" end="9"/>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5">
                                            <p:txEl>
                                              <p:pRg st="10" end="10"/>
                                            </p:txEl>
                                          </p:spTgt>
                                        </p:tgtEl>
                                        <p:attrNameLst>
                                          <p:attrName>style.visibility</p:attrName>
                                        </p:attrNameLst>
                                      </p:cBhvr>
                                      <p:to>
                                        <p:strVal val="visible"/>
                                      </p:to>
                                    </p:set>
                                    <p:anim calcmode="lin" valueType="num">
                                      <p:cBhvr additive="base">
                                        <p:cTn id="43" dur="500" fill="hold"/>
                                        <p:tgtEl>
                                          <p:spTgt spid="5">
                                            <p:txEl>
                                              <p:pRg st="10" end="10"/>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5">
                                            <p:txEl>
                                              <p:pRg st="10" end="10"/>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5">
                                            <p:txEl>
                                              <p:pRg st="11" end="11"/>
                                            </p:txEl>
                                          </p:spTgt>
                                        </p:tgtEl>
                                        <p:attrNameLst>
                                          <p:attrName>style.visibility</p:attrName>
                                        </p:attrNameLst>
                                      </p:cBhvr>
                                      <p:to>
                                        <p:strVal val="visible"/>
                                      </p:to>
                                    </p:set>
                                    <p:anim calcmode="lin" valueType="num">
                                      <p:cBhvr additive="base">
                                        <p:cTn id="47" dur="500" fill="hold"/>
                                        <p:tgtEl>
                                          <p:spTgt spid="5">
                                            <p:txEl>
                                              <p:pRg st="11" end="11"/>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5">
                                            <p:txEl>
                                              <p:pRg st="11" end="11"/>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5">
                                            <p:txEl>
                                              <p:pRg st="12" end="12"/>
                                            </p:txEl>
                                          </p:spTgt>
                                        </p:tgtEl>
                                        <p:attrNameLst>
                                          <p:attrName>style.visibility</p:attrName>
                                        </p:attrNameLst>
                                      </p:cBhvr>
                                      <p:to>
                                        <p:strVal val="visible"/>
                                      </p:to>
                                    </p:set>
                                    <p:anim calcmode="lin" valueType="num">
                                      <p:cBhvr additive="base">
                                        <p:cTn id="51" dur="500" fill="hold"/>
                                        <p:tgtEl>
                                          <p:spTgt spid="5">
                                            <p:txEl>
                                              <p:pRg st="12" end="12"/>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5">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DB1252EF-9E84-4988-BEE3-87E103A2B1BF}"/>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9B383A85-29E5-4142-962B-B01F6E9CE186}"/>
              </a:ext>
            </a:extLst>
          </p:cNvPr>
          <p:cNvSpPr>
            <a:spLocks noGrp="1"/>
          </p:cNvSpPr>
          <p:nvPr>
            <p:ph type="title"/>
          </p:nvPr>
        </p:nvSpPr>
        <p:spPr/>
        <p:txBody>
          <a:bodyPr/>
          <a:lstStyle/>
          <a:p>
            <a:pPr algn="ctr"/>
            <a:r>
              <a:rPr lang="en-US" dirty="0">
                <a:solidFill>
                  <a:schemeClr val="bg1"/>
                </a:solidFill>
              </a:rPr>
              <a:t>What’s </a:t>
            </a:r>
            <a:r>
              <a:rPr lang="en-US" dirty="0" err="1">
                <a:solidFill>
                  <a:schemeClr val="bg1"/>
                </a:solidFill>
              </a:rPr>
              <a:t>FunFairs</a:t>
            </a:r>
            <a:r>
              <a:rPr lang="en-US" dirty="0">
                <a:solidFill>
                  <a:schemeClr val="bg1"/>
                </a:solidFill>
              </a:rPr>
              <a:t> aim to achieve</a:t>
            </a:r>
            <a:endParaRPr lang="en-GB" dirty="0">
              <a:solidFill>
                <a:schemeClr val="bg1"/>
              </a:solidFill>
            </a:endParaRPr>
          </a:p>
        </p:txBody>
      </p:sp>
      <p:sp>
        <p:nvSpPr>
          <p:cNvPr id="3" name="Content Placeholder 2">
            <a:extLst>
              <a:ext uri="{FF2B5EF4-FFF2-40B4-BE49-F238E27FC236}">
                <a16:creationId xmlns:a16="http://schemas.microsoft.com/office/drawing/2014/main" id="{E510CBC5-356C-4BE2-8242-E140BE6A978D}"/>
              </a:ext>
            </a:extLst>
          </p:cNvPr>
          <p:cNvSpPr>
            <a:spLocks noGrp="1"/>
          </p:cNvSpPr>
          <p:nvPr>
            <p:ph idx="1"/>
          </p:nvPr>
        </p:nvSpPr>
        <p:spPr/>
        <p:txBody>
          <a:bodyPr>
            <a:normAutofit fontScale="62500" lnSpcReduction="20000"/>
          </a:bodyPr>
          <a:lstStyle/>
          <a:p>
            <a:r>
              <a:rPr lang="en-US" dirty="0">
                <a:solidFill>
                  <a:schemeClr val="bg1"/>
                </a:solidFill>
              </a:rPr>
              <a:t>1 click casino setup </a:t>
            </a:r>
          </a:p>
          <a:p>
            <a:pPr lvl="1"/>
            <a:r>
              <a:rPr lang="en-US" dirty="0">
                <a:solidFill>
                  <a:schemeClr val="bg1"/>
                </a:solidFill>
              </a:rPr>
              <a:t>This means anyone can be a casino operator </a:t>
            </a:r>
          </a:p>
          <a:p>
            <a:r>
              <a:rPr lang="en-US" dirty="0">
                <a:solidFill>
                  <a:schemeClr val="bg1"/>
                </a:solidFill>
              </a:rPr>
              <a:t>Instant funds paid straight in your wallet </a:t>
            </a:r>
          </a:p>
          <a:p>
            <a:pPr lvl="1"/>
            <a:r>
              <a:rPr lang="en-US" dirty="0">
                <a:solidFill>
                  <a:schemeClr val="bg1"/>
                </a:solidFill>
              </a:rPr>
              <a:t>If you don’t know operators now can hold wins and make it very hard for you to get a big win paid out </a:t>
            </a:r>
          </a:p>
          <a:p>
            <a:pPr lvl="1"/>
            <a:r>
              <a:rPr lang="en-US" dirty="0">
                <a:solidFill>
                  <a:schemeClr val="bg1"/>
                </a:solidFill>
              </a:rPr>
              <a:t>Funds never out of your control, an escrow game smart contract holds the wallets and pays out the winner which are defined by a set of rules </a:t>
            </a:r>
          </a:p>
          <a:p>
            <a:r>
              <a:rPr lang="en-US" dirty="0">
                <a:solidFill>
                  <a:schemeClr val="bg1"/>
                </a:solidFill>
              </a:rPr>
              <a:t>Make every game open source </a:t>
            </a:r>
          </a:p>
          <a:p>
            <a:pPr lvl="1"/>
            <a:r>
              <a:rPr lang="en-US" dirty="0">
                <a:solidFill>
                  <a:schemeClr val="bg1"/>
                </a:solidFill>
              </a:rPr>
              <a:t>Be completely transparent with the maths behind the game</a:t>
            </a:r>
          </a:p>
          <a:p>
            <a:pPr lvl="1"/>
            <a:r>
              <a:rPr lang="en-US" dirty="0">
                <a:solidFill>
                  <a:schemeClr val="bg1"/>
                </a:solidFill>
              </a:rPr>
              <a:t>Currently the traditional operators' games are hosted on a big black box which could be doing anything (if (winnings &gt; 40) return false) </a:t>
            </a:r>
          </a:p>
          <a:p>
            <a:r>
              <a:rPr lang="en-US" dirty="0">
                <a:solidFill>
                  <a:schemeClr val="bg1"/>
                </a:solidFill>
              </a:rPr>
              <a:t>Trustless </a:t>
            </a:r>
          </a:p>
          <a:p>
            <a:pPr lvl="1"/>
            <a:r>
              <a:rPr lang="en-US" dirty="0">
                <a:solidFill>
                  <a:schemeClr val="bg1"/>
                </a:solidFill>
              </a:rPr>
              <a:t>Client does not trust the server </a:t>
            </a:r>
          </a:p>
          <a:p>
            <a:pPr lvl="1"/>
            <a:r>
              <a:rPr lang="en-US" dirty="0">
                <a:solidFill>
                  <a:schemeClr val="bg1"/>
                </a:solidFill>
              </a:rPr>
              <a:t>Server does not trust the client </a:t>
            </a:r>
          </a:p>
          <a:p>
            <a:pPr lvl="2"/>
            <a:r>
              <a:rPr lang="en-US" dirty="0">
                <a:solidFill>
                  <a:schemeClr val="bg1"/>
                </a:solidFill>
              </a:rPr>
              <a:t>This makes it none bias </a:t>
            </a:r>
          </a:p>
          <a:p>
            <a:r>
              <a:rPr lang="en-US" dirty="0">
                <a:solidFill>
                  <a:schemeClr val="bg1"/>
                </a:solidFill>
              </a:rPr>
              <a:t>Complete transparency, everything is viewable on the blockchain </a:t>
            </a:r>
          </a:p>
          <a:p>
            <a:r>
              <a:rPr lang="en-US" dirty="0">
                <a:solidFill>
                  <a:schemeClr val="bg1"/>
                </a:solidFill>
              </a:rPr>
              <a:t>If the operator can’t afford the max return the operator will not be allowed to open a game with the player </a:t>
            </a:r>
          </a:p>
          <a:p>
            <a:pPr lvl="1"/>
            <a:r>
              <a:rPr lang="en-US" dirty="0">
                <a:solidFill>
                  <a:schemeClr val="bg1"/>
                </a:solidFill>
              </a:rPr>
              <a:t>This is something which again can happen in the traditional operators</a:t>
            </a:r>
            <a:endParaRPr lang="en-GB" dirty="0">
              <a:solidFill>
                <a:schemeClr val="bg1"/>
              </a:solidFill>
            </a:endParaRPr>
          </a:p>
        </p:txBody>
      </p:sp>
    </p:spTree>
    <p:extLst>
      <p:ext uri="{BB962C8B-B14F-4D97-AF65-F5344CB8AC3E}">
        <p14:creationId xmlns:p14="http://schemas.microsoft.com/office/powerpoint/2010/main" val="372705094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BF58AE04-C7ED-442C-A06C-1DDFB119822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D5C07B9-C027-429C-A8FF-F486E77B1A5B}"/>
              </a:ext>
            </a:extLst>
          </p:cNvPr>
          <p:cNvSpPr>
            <a:spLocks noGrp="1"/>
          </p:cNvSpPr>
          <p:nvPr>
            <p:ph type="title"/>
          </p:nvPr>
        </p:nvSpPr>
        <p:spPr/>
        <p:txBody>
          <a:bodyPr/>
          <a:lstStyle/>
          <a:p>
            <a:pPr algn="ctr"/>
            <a:r>
              <a:rPr lang="en-US" dirty="0">
                <a:solidFill>
                  <a:schemeClr val="bg1"/>
                </a:solidFill>
              </a:rPr>
              <a:t>Time units</a:t>
            </a:r>
            <a:endParaRPr lang="en-GB" dirty="0">
              <a:solidFill>
                <a:schemeClr val="bg1"/>
              </a:solidFill>
            </a:endParaRPr>
          </a:p>
        </p:txBody>
      </p:sp>
      <p:sp>
        <p:nvSpPr>
          <p:cNvPr id="3" name="Content Placeholder 2">
            <a:extLst>
              <a:ext uri="{FF2B5EF4-FFF2-40B4-BE49-F238E27FC236}">
                <a16:creationId xmlns:a16="http://schemas.microsoft.com/office/drawing/2014/main" id="{4F4A7DD6-0931-48A7-BB49-370D40840053}"/>
              </a:ext>
            </a:extLst>
          </p:cNvPr>
          <p:cNvSpPr>
            <a:spLocks noGrp="1"/>
          </p:cNvSpPr>
          <p:nvPr>
            <p:ph idx="1"/>
          </p:nvPr>
        </p:nvSpPr>
        <p:spPr>
          <a:xfrm>
            <a:off x="838200" y="1825625"/>
            <a:ext cx="3985470" cy="3185575"/>
          </a:xfrm>
        </p:spPr>
        <p:txBody>
          <a:bodyPr>
            <a:normAutofit fontScale="92500" lnSpcReduction="20000"/>
          </a:bodyPr>
          <a:lstStyle/>
          <a:p>
            <a:r>
              <a:rPr lang="en-US" dirty="0">
                <a:solidFill>
                  <a:schemeClr val="bg1"/>
                </a:solidFill>
              </a:rPr>
              <a:t>now – </a:t>
            </a:r>
            <a:r>
              <a:rPr lang="en-US" dirty="0" err="1">
                <a:solidFill>
                  <a:schemeClr val="bg1"/>
                </a:solidFill>
              </a:rPr>
              <a:t>uint</a:t>
            </a:r>
            <a:r>
              <a:rPr lang="en-US" dirty="0">
                <a:solidFill>
                  <a:schemeClr val="bg1"/>
                </a:solidFill>
              </a:rPr>
              <a:t> as it says on the tin</a:t>
            </a:r>
          </a:p>
          <a:p>
            <a:r>
              <a:rPr lang="en-US" dirty="0">
                <a:solidFill>
                  <a:schemeClr val="bg1"/>
                </a:solidFill>
              </a:rPr>
              <a:t>1 == 1 seconds</a:t>
            </a:r>
          </a:p>
          <a:p>
            <a:r>
              <a:rPr lang="en-US" dirty="0">
                <a:solidFill>
                  <a:schemeClr val="bg1"/>
                </a:solidFill>
              </a:rPr>
              <a:t>1 minutes == 60 seconds</a:t>
            </a:r>
          </a:p>
          <a:p>
            <a:r>
              <a:rPr lang="en-US" dirty="0">
                <a:solidFill>
                  <a:schemeClr val="bg1"/>
                </a:solidFill>
              </a:rPr>
              <a:t>1 hours == 60 minutes</a:t>
            </a:r>
          </a:p>
          <a:p>
            <a:r>
              <a:rPr lang="en-US" dirty="0">
                <a:solidFill>
                  <a:schemeClr val="bg1"/>
                </a:solidFill>
              </a:rPr>
              <a:t>1 days == 24 hours</a:t>
            </a:r>
          </a:p>
          <a:p>
            <a:r>
              <a:rPr lang="en-US" dirty="0">
                <a:solidFill>
                  <a:schemeClr val="bg1"/>
                </a:solidFill>
              </a:rPr>
              <a:t>1 weeks == 7 days</a:t>
            </a:r>
          </a:p>
          <a:p>
            <a:r>
              <a:rPr lang="en-US" dirty="0">
                <a:solidFill>
                  <a:schemeClr val="bg1"/>
                </a:solidFill>
              </a:rPr>
              <a:t>1 years == 365 days </a:t>
            </a:r>
            <a:endParaRPr lang="en-GB" dirty="0">
              <a:solidFill>
                <a:schemeClr val="bg1"/>
              </a:solidFill>
            </a:endParaRPr>
          </a:p>
        </p:txBody>
      </p:sp>
      <p:pic>
        <p:nvPicPr>
          <p:cNvPr id="7" name="Picture 6">
            <a:extLst>
              <a:ext uri="{FF2B5EF4-FFF2-40B4-BE49-F238E27FC236}">
                <a16:creationId xmlns:a16="http://schemas.microsoft.com/office/drawing/2014/main" id="{BA5511C8-326C-4BD6-8DE3-BBD426725012}"/>
              </a:ext>
            </a:extLst>
          </p:cNvPr>
          <p:cNvPicPr>
            <a:picLocks noChangeAspect="1"/>
          </p:cNvPicPr>
          <p:nvPr/>
        </p:nvPicPr>
        <p:blipFill>
          <a:blip r:embed="rId3"/>
          <a:stretch>
            <a:fillRect/>
          </a:stretch>
        </p:blipFill>
        <p:spPr>
          <a:xfrm>
            <a:off x="5911268" y="2055813"/>
            <a:ext cx="5067300" cy="2609850"/>
          </a:xfrm>
          <a:prstGeom prst="rect">
            <a:avLst/>
          </a:prstGeom>
        </p:spPr>
      </p:pic>
    </p:spTree>
    <p:extLst>
      <p:ext uri="{BB962C8B-B14F-4D97-AF65-F5344CB8AC3E}">
        <p14:creationId xmlns:p14="http://schemas.microsoft.com/office/powerpoint/2010/main" val="91005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EE04EC63-C42A-4BF8-BF51-00FC856BBD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7BB6F7C-25C8-4DED-879F-356D1E67B2B2}"/>
              </a:ext>
            </a:extLst>
          </p:cNvPr>
          <p:cNvSpPr>
            <a:spLocks noGrp="1"/>
          </p:cNvSpPr>
          <p:nvPr>
            <p:ph type="title"/>
          </p:nvPr>
        </p:nvSpPr>
        <p:spPr/>
        <p:txBody>
          <a:bodyPr/>
          <a:lstStyle/>
          <a:p>
            <a:pPr algn="ctr"/>
            <a:r>
              <a:rPr lang="en-US" dirty="0">
                <a:solidFill>
                  <a:schemeClr val="bg1"/>
                </a:solidFill>
              </a:rPr>
              <a:t>Special built in function</a:t>
            </a:r>
            <a:endParaRPr lang="en-GB" dirty="0">
              <a:solidFill>
                <a:schemeClr val="bg1"/>
              </a:solidFill>
            </a:endParaRPr>
          </a:p>
        </p:txBody>
      </p:sp>
      <p:sp>
        <p:nvSpPr>
          <p:cNvPr id="3" name="Content Placeholder 2">
            <a:extLst>
              <a:ext uri="{FF2B5EF4-FFF2-40B4-BE49-F238E27FC236}">
                <a16:creationId xmlns:a16="http://schemas.microsoft.com/office/drawing/2014/main" id="{2BEB0DB7-8515-4DEF-AE08-B7CB579B7B85}"/>
              </a:ext>
            </a:extLst>
          </p:cNvPr>
          <p:cNvSpPr>
            <a:spLocks noGrp="1"/>
          </p:cNvSpPr>
          <p:nvPr>
            <p:ph idx="1"/>
          </p:nvPr>
        </p:nvSpPr>
        <p:spPr/>
        <p:txBody>
          <a:bodyPr>
            <a:normAutofit fontScale="92500" lnSpcReduction="20000"/>
          </a:bodyPr>
          <a:lstStyle/>
          <a:p>
            <a:r>
              <a:rPr lang="en-GB" dirty="0" err="1">
                <a:solidFill>
                  <a:schemeClr val="bg1"/>
                </a:solidFill>
              </a:rPr>
              <a:t>gasLeft</a:t>
            </a:r>
            <a:r>
              <a:rPr lang="en-GB" dirty="0">
                <a:solidFill>
                  <a:schemeClr val="bg1"/>
                </a:solidFill>
              </a:rPr>
              <a:t>() – returns uint256 = remaining gas </a:t>
            </a:r>
          </a:p>
          <a:p>
            <a:r>
              <a:rPr lang="en-US" dirty="0">
                <a:solidFill>
                  <a:schemeClr val="bg1"/>
                </a:solidFill>
              </a:rPr>
              <a:t>m</a:t>
            </a:r>
            <a:r>
              <a:rPr lang="en-GB" dirty="0" err="1">
                <a:solidFill>
                  <a:schemeClr val="bg1"/>
                </a:solidFill>
              </a:rPr>
              <a:t>sg.sender</a:t>
            </a:r>
            <a:r>
              <a:rPr lang="en-GB" dirty="0">
                <a:solidFill>
                  <a:schemeClr val="bg1"/>
                </a:solidFill>
              </a:rPr>
              <a:t> – returns address = sender of the message </a:t>
            </a:r>
          </a:p>
          <a:p>
            <a:r>
              <a:rPr lang="en-US" dirty="0" err="1">
                <a:solidFill>
                  <a:schemeClr val="bg1"/>
                </a:solidFill>
              </a:rPr>
              <a:t>msg.value</a:t>
            </a:r>
            <a:r>
              <a:rPr lang="en-US" dirty="0">
                <a:solidFill>
                  <a:schemeClr val="bg1"/>
                </a:solidFill>
              </a:rPr>
              <a:t> – returns </a:t>
            </a:r>
            <a:r>
              <a:rPr lang="en-US" dirty="0" err="1">
                <a:solidFill>
                  <a:schemeClr val="bg1"/>
                </a:solidFill>
              </a:rPr>
              <a:t>uint</a:t>
            </a:r>
            <a:r>
              <a:rPr lang="en-US" dirty="0">
                <a:solidFill>
                  <a:schemeClr val="bg1"/>
                </a:solidFill>
              </a:rPr>
              <a:t> – number of </a:t>
            </a:r>
            <a:r>
              <a:rPr lang="en-US" dirty="0" err="1">
                <a:solidFill>
                  <a:schemeClr val="bg1"/>
                </a:solidFill>
              </a:rPr>
              <a:t>wei</a:t>
            </a:r>
            <a:r>
              <a:rPr lang="en-US" dirty="0">
                <a:solidFill>
                  <a:schemeClr val="bg1"/>
                </a:solidFill>
              </a:rPr>
              <a:t> sent with the message</a:t>
            </a:r>
          </a:p>
          <a:p>
            <a:r>
              <a:rPr lang="en-US" dirty="0" err="1">
                <a:solidFill>
                  <a:schemeClr val="bg1"/>
                </a:solidFill>
              </a:rPr>
              <a:t>tx.gasprice</a:t>
            </a:r>
            <a:r>
              <a:rPr lang="en-US" dirty="0">
                <a:solidFill>
                  <a:schemeClr val="bg1"/>
                </a:solidFill>
              </a:rPr>
              <a:t> – returns </a:t>
            </a:r>
            <a:r>
              <a:rPr lang="en-US" dirty="0" err="1">
                <a:solidFill>
                  <a:schemeClr val="bg1"/>
                </a:solidFill>
              </a:rPr>
              <a:t>uint</a:t>
            </a:r>
            <a:r>
              <a:rPr lang="en-US" dirty="0">
                <a:solidFill>
                  <a:schemeClr val="bg1"/>
                </a:solidFill>
              </a:rPr>
              <a:t> – gas price of transaction </a:t>
            </a:r>
          </a:p>
          <a:p>
            <a:r>
              <a:rPr lang="en-US" dirty="0" err="1">
                <a:solidFill>
                  <a:schemeClr val="bg1"/>
                </a:solidFill>
              </a:rPr>
              <a:t>block.number</a:t>
            </a:r>
            <a:r>
              <a:rPr lang="en-US" dirty="0">
                <a:solidFill>
                  <a:schemeClr val="bg1"/>
                </a:solidFill>
              </a:rPr>
              <a:t> = returns </a:t>
            </a:r>
            <a:r>
              <a:rPr lang="en-US" dirty="0" err="1">
                <a:solidFill>
                  <a:schemeClr val="bg1"/>
                </a:solidFill>
              </a:rPr>
              <a:t>uint</a:t>
            </a:r>
            <a:r>
              <a:rPr lang="en-US" dirty="0">
                <a:solidFill>
                  <a:schemeClr val="bg1"/>
                </a:solidFill>
              </a:rPr>
              <a:t> – current block number </a:t>
            </a:r>
          </a:p>
          <a:p>
            <a:r>
              <a:rPr lang="en-US" dirty="0" err="1">
                <a:solidFill>
                  <a:schemeClr val="bg1"/>
                </a:solidFill>
              </a:rPr>
              <a:t>block.timestamp</a:t>
            </a:r>
            <a:r>
              <a:rPr lang="en-US" dirty="0">
                <a:solidFill>
                  <a:schemeClr val="bg1"/>
                </a:solidFill>
              </a:rPr>
              <a:t> = returns </a:t>
            </a:r>
            <a:r>
              <a:rPr lang="en-US" dirty="0" err="1">
                <a:solidFill>
                  <a:schemeClr val="bg1"/>
                </a:solidFill>
              </a:rPr>
              <a:t>uint</a:t>
            </a:r>
            <a:r>
              <a:rPr lang="en-US" dirty="0">
                <a:solidFill>
                  <a:schemeClr val="bg1"/>
                </a:solidFill>
              </a:rPr>
              <a:t> – block timestamp as seconds epoch </a:t>
            </a:r>
          </a:p>
          <a:p>
            <a:r>
              <a:rPr lang="en-US" dirty="0" err="1">
                <a:solidFill>
                  <a:schemeClr val="bg1"/>
                </a:solidFill>
              </a:rPr>
              <a:t>block.coinbase</a:t>
            </a:r>
            <a:r>
              <a:rPr lang="en-US" dirty="0">
                <a:solidFill>
                  <a:schemeClr val="bg1"/>
                </a:solidFill>
              </a:rPr>
              <a:t> – returns address – miners address </a:t>
            </a:r>
          </a:p>
          <a:p>
            <a:r>
              <a:rPr lang="en-US" dirty="0" err="1">
                <a:solidFill>
                  <a:schemeClr val="bg1"/>
                </a:solidFill>
              </a:rPr>
              <a:t>block.gaslimit</a:t>
            </a:r>
            <a:r>
              <a:rPr lang="en-US" dirty="0">
                <a:solidFill>
                  <a:schemeClr val="bg1"/>
                </a:solidFill>
              </a:rPr>
              <a:t> – returns </a:t>
            </a:r>
            <a:r>
              <a:rPr lang="en-US" dirty="0" err="1">
                <a:solidFill>
                  <a:schemeClr val="bg1"/>
                </a:solidFill>
              </a:rPr>
              <a:t>uint</a:t>
            </a:r>
            <a:r>
              <a:rPr lang="en-US" dirty="0">
                <a:solidFill>
                  <a:schemeClr val="bg1"/>
                </a:solidFill>
              </a:rPr>
              <a:t> – current block </a:t>
            </a:r>
            <a:r>
              <a:rPr lang="en-US" dirty="0" err="1">
                <a:solidFill>
                  <a:schemeClr val="bg1"/>
                </a:solidFill>
              </a:rPr>
              <a:t>gaslimit</a:t>
            </a:r>
            <a:r>
              <a:rPr lang="en-US" dirty="0">
                <a:solidFill>
                  <a:schemeClr val="bg1"/>
                </a:solidFill>
              </a:rPr>
              <a:t> </a:t>
            </a:r>
          </a:p>
          <a:p>
            <a:r>
              <a:rPr lang="en-US" dirty="0">
                <a:solidFill>
                  <a:schemeClr val="bg1"/>
                </a:solidFill>
              </a:rPr>
              <a:t>Also a few `</a:t>
            </a:r>
            <a:r>
              <a:rPr lang="en-US" dirty="0" err="1">
                <a:solidFill>
                  <a:schemeClr val="bg1"/>
                </a:solidFill>
              </a:rPr>
              <a:t>abi.encode</a:t>
            </a:r>
            <a:r>
              <a:rPr lang="en-US" dirty="0">
                <a:solidFill>
                  <a:schemeClr val="bg1"/>
                </a:solidFill>
              </a:rPr>
              <a:t>..` - out of scope of talk </a:t>
            </a:r>
          </a:p>
          <a:p>
            <a:r>
              <a:rPr lang="en-US" dirty="0">
                <a:solidFill>
                  <a:schemeClr val="bg1"/>
                </a:solidFill>
              </a:rPr>
              <a:t>MANY MORE </a:t>
            </a:r>
            <a:r>
              <a:rPr lang="en-US" dirty="0">
                <a:solidFill>
                  <a:schemeClr val="bg1"/>
                </a:solidFill>
                <a:sym typeface="Wingdings" panose="05000000000000000000" pitchFamily="2" charset="2"/>
              </a:rPr>
              <a:t></a:t>
            </a:r>
            <a:endParaRPr lang="en-US" dirty="0">
              <a:solidFill>
                <a:schemeClr val="bg1"/>
              </a:solidFill>
            </a:endParaRPr>
          </a:p>
          <a:p>
            <a:endParaRPr lang="en-US" dirty="0">
              <a:solidFill>
                <a:schemeClr val="bg1"/>
              </a:solidFill>
            </a:endParaRPr>
          </a:p>
          <a:p>
            <a:endParaRPr lang="en-GB" dirty="0">
              <a:solidFill>
                <a:schemeClr val="bg1"/>
              </a:solidFill>
            </a:endParaRPr>
          </a:p>
        </p:txBody>
      </p:sp>
    </p:spTree>
    <p:extLst>
      <p:ext uri="{BB962C8B-B14F-4D97-AF65-F5344CB8AC3E}">
        <p14:creationId xmlns:p14="http://schemas.microsoft.com/office/powerpoint/2010/main" val="660960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animEffect transition="in" filter="fade">
                                      <p:cBhvr>
                                        <p:cTn id="19" dur="500"/>
                                        <p:tgtEl>
                                          <p:spTgt spid="3">
                                            <p:txEl>
                                              <p:pRg st="4" end="4"/>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5" end="5"/>
                                            </p:txEl>
                                          </p:spTgt>
                                        </p:tgtEl>
                                        <p:attrNameLst>
                                          <p:attrName>style.visibility</p:attrName>
                                        </p:attrNameLst>
                                      </p:cBhvr>
                                      <p:to>
                                        <p:strVal val="visible"/>
                                      </p:to>
                                    </p:set>
                                    <p:animEffect transition="in" filter="fade">
                                      <p:cBhvr>
                                        <p:cTn id="22" dur="500"/>
                                        <p:tgtEl>
                                          <p:spTgt spid="3">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animEffect transition="in" filter="fade">
                                      <p:cBhvr>
                                        <p:cTn id="25" dur="500"/>
                                        <p:tgtEl>
                                          <p:spTgt spid="3">
                                            <p:txEl>
                                              <p:pRg st="6" end="6"/>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3">
                                            <p:txEl>
                                              <p:pRg st="7" end="7"/>
                                            </p:txEl>
                                          </p:spTgt>
                                        </p:tgtEl>
                                        <p:attrNameLst>
                                          <p:attrName>style.visibility</p:attrName>
                                        </p:attrNameLst>
                                      </p:cBhvr>
                                      <p:to>
                                        <p:strVal val="visible"/>
                                      </p:to>
                                    </p:set>
                                    <p:animEffect transition="in" filter="fade">
                                      <p:cBhvr>
                                        <p:cTn id="28" dur="500"/>
                                        <p:tgtEl>
                                          <p:spTgt spid="3">
                                            <p:txEl>
                                              <p:pRg st="7" end="7"/>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3">
                                            <p:txEl>
                                              <p:pRg st="8" end="8"/>
                                            </p:txEl>
                                          </p:spTgt>
                                        </p:tgtEl>
                                        <p:attrNameLst>
                                          <p:attrName>style.visibility</p:attrName>
                                        </p:attrNameLst>
                                      </p:cBhvr>
                                      <p:to>
                                        <p:strVal val="visible"/>
                                      </p:to>
                                    </p:set>
                                    <p:animEffect transition="in" filter="fade">
                                      <p:cBhvr>
                                        <p:cTn id="31" dur="500"/>
                                        <p:tgtEl>
                                          <p:spTgt spid="3">
                                            <p:txEl>
                                              <p:pRg st="8" end="8"/>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3">
                                            <p:txEl>
                                              <p:pRg st="9" end="9"/>
                                            </p:txEl>
                                          </p:spTgt>
                                        </p:tgtEl>
                                        <p:attrNameLst>
                                          <p:attrName>style.visibility</p:attrName>
                                        </p:attrNameLst>
                                      </p:cBhvr>
                                      <p:to>
                                        <p:strVal val="visible"/>
                                      </p:to>
                                    </p:set>
                                    <p:animEffect transition="in" filter="fade">
                                      <p:cBhvr>
                                        <p:cTn id="34"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DF5BD9E1-09D5-4DA1-9601-47D820ECDB08}"/>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630B96E-0E3D-4A92-81FA-42FCA5791A1C}"/>
              </a:ext>
            </a:extLst>
          </p:cNvPr>
          <p:cNvSpPr>
            <a:spLocks noGrp="1"/>
          </p:cNvSpPr>
          <p:nvPr>
            <p:ph type="title"/>
          </p:nvPr>
        </p:nvSpPr>
        <p:spPr/>
        <p:txBody>
          <a:bodyPr/>
          <a:lstStyle/>
          <a:p>
            <a:pPr algn="ctr"/>
            <a:r>
              <a:rPr lang="en-US" dirty="0">
                <a:solidFill>
                  <a:schemeClr val="bg1"/>
                </a:solidFill>
              </a:rPr>
              <a:t>Built in Address functions</a:t>
            </a:r>
            <a:endParaRPr lang="en-GB" dirty="0">
              <a:solidFill>
                <a:schemeClr val="bg1"/>
              </a:solidFill>
            </a:endParaRPr>
          </a:p>
        </p:txBody>
      </p:sp>
      <p:sp>
        <p:nvSpPr>
          <p:cNvPr id="3" name="Content Placeholder 2">
            <a:extLst>
              <a:ext uri="{FF2B5EF4-FFF2-40B4-BE49-F238E27FC236}">
                <a16:creationId xmlns:a16="http://schemas.microsoft.com/office/drawing/2014/main" id="{5508B715-52E6-497A-8450-C207512AF015}"/>
              </a:ext>
            </a:extLst>
          </p:cNvPr>
          <p:cNvSpPr>
            <a:spLocks noGrp="1"/>
          </p:cNvSpPr>
          <p:nvPr>
            <p:ph idx="1"/>
          </p:nvPr>
        </p:nvSpPr>
        <p:spPr>
          <a:xfrm>
            <a:off x="780600" y="2632025"/>
            <a:ext cx="10515600" cy="1738375"/>
          </a:xfrm>
        </p:spPr>
        <p:txBody>
          <a:bodyPr>
            <a:normAutofit fontScale="92500" lnSpcReduction="20000"/>
          </a:bodyPr>
          <a:lstStyle/>
          <a:p>
            <a:r>
              <a:rPr lang="en-US" dirty="0">
                <a:solidFill>
                  <a:schemeClr val="bg1"/>
                </a:solidFill>
              </a:rPr>
              <a:t>&lt;address&gt;.balance – returns uint256 – balance of address </a:t>
            </a:r>
          </a:p>
          <a:p>
            <a:r>
              <a:rPr lang="en-US" dirty="0">
                <a:solidFill>
                  <a:schemeClr val="bg1"/>
                </a:solidFill>
              </a:rPr>
              <a:t>&lt;address&gt;.send(uint256 amount) – returns bool – send given amount</a:t>
            </a:r>
          </a:p>
          <a:p>
            <a:r>
              <a:rPr lang="en-US" dirty="0">
                <a:solidFill>
                  <a:schemeClr val="bg1"/>
                </a:solidFill>
              </a:rPr>
              <a:t>&lt;address&gt;.call(..) – returns bool – call bespoke method for a contract</a:t>
            </a:r>
          </a:p>
          <a:p>
            <a:r>
              <a:rPr lang="en-US" dirty="0">
                <a:solidFill>
                  <a:schemeClr val="bg1"/>
                </a:solidFill>
              </a:rPr>
              <a:t>A few more but out of scope..  </a:t>
            </a:r>
          </a:p>
          <a:p>
            <a:endParaRPr lang="en-GB" dirty="0">
              <a:solidFill>
                <a:schemeClr val="bg1"/>
              </a:solidFill>
            </a:endParaRPr>
          </a:p>
        </p:txBody>
      </p:sp>
    </p:spTree>
    <p:extLst>
      <p:ext uri="{BB962C8B-B14F-4D97-AF65-F5344CB8AC3E}">
        <p14:creationId xmlns:p14="http://schemas.microsoft.com/office/powerpoint/2010/main" val="21360638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D4628A6E-B074-4E65-8260-FA152A0C8A8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F45D166-F125-4996-A8A6-658F91267CC5}"/>
              </a:ext>
            </a:extLst>
          </p:cNvPr>
          <p:cNvSpPr>
            <a:spLocks noGrp="1"/>
          </p:cNvSpPr>
          <p:nvPr>
            <p:ph type="title"/>
          </p:nvPr>
        </p:nvSpPr>
        <p:spPr/>
        <p:txBody>
          <a:bodyPr/>
          <a:lstStyle/>
          <a:p>
            <a:pPr algn="ctr"/>
            <a:r>
              <a:rPr lang="en-US" dirty="0">
                <a:solidFill>
                  <a:schemeClr val="bg1"/>
                </a:solidFill>
              </a:rPr>
              <a:t>Scoping and declaration</a:t>
            </a:r>
            <a:endParaRPr lang="en-GB" dirty="0">
              <a:solidFill>
                <a:schemeClr val="bg1"/>
              </a:solidFill>
            </a:endParaRPr>
          </a:p>
        </p:txBody>
      </p:sp>
      <p:sp>
        <p:nvSpPr>
          <p:cNvPr id="3" name="Content Placeholder 2">
            <a:extLst>
              <a:ext uri="{FF2B5EF4-FFF2-40B4-BE49-F238E27FC236}">
                <a16:creationId xmlns:a16="http://schemas.microsoft.com/office/drawing/2014/main" id="{DA7B8C0E-A94A-4C85-8B10-9917EE34D005}"/>
              </a:ext>
            </a:extLst>
          </p:cNvPr>
          <p:cNvSpPr>
            <a:spLocks noGrp="1"/>
          </p:cNvSpPr>
          <p:nvPr>
            <p:ph idx="1"/>
          </p:nvPr>
        </p:nvSpPr>
        <p:spPr>
          <a:xfrm>
            <a:off x="838200" y="1825625"/>
            <a:ext cx="10515600" cy="622607"/>
          </a:xfrm>
        </p:spPr>
        <p:txBody>
          <a:bodyPr/>
          <a:lstStyle/>
          <a:p>
            <a:r>
              <a:rPr lang="en-US" dirty="0">
                <a:solidFill>
                  <a:schemeClr val="bg1"/>
                </a:solidFill>
              </a:rPr>
              <a:t>Since &lt; 0.5 scoping was within the entire function </a:t>
            </a:r>
            <a:endParaRPr lang="en-GB" dirty="0">
              <a:solidFill>
                <a:schemeClr val="bg1"/>
              </a:solidFill>
            </a:endParaRPr>
          </a:p>
        </p:txBody>
      </p:sp>
      <p:pic>
        <p:nvPicPr>
          <p:cNvPr id="5" name="Picture 4">
            <a:extLst>
              <a:ext uri="{FF2B5EF4-FFF2-40B4-BE49-F238E27FC236}">
                <a16:creationId xmlns:a16="http://schemas.microsoft.com/office/drawing/2014/main" id="{314AC249-D84D-4591-A14A-DD26F0B3A519}"/>
              </a:ext>
            </a:extLst>
          </p:cNvPr>
          <p:cNvPicPr>
            <a:picLocks noChangeAspect="1"/>
          </p:cNvPicPr>
          <p:nvPr/>
        </p:nvPicPr>
        <p:blipFill>
          <a:blip r:embed="rId3"/>
          <a:stretch>
            <a:fillRect/>
          </a:stretch>
        </p:blipFill>
        <p:spPr>
          <a:xfrm>
            <a:off x="1031831" y="2448232"/>
            <a:ext cx="4322506" cy="2672750"/>
          </a:xfrm>
          <a:prstGeom prst="rect">
            <a:avLst/>
          </a:prstGeom>
        </p:spPr>
      </p:pic>
      <p:sp>
        <p:nvSpPr>
          <p:cNvPr id="6" name="Content Placeholder 2">
            <a:extLst>
              <a:ext uri="{FF2B5EF4-FFF2-40B4-BE49-F238E27FC236}">
                <a16:creationId xmlns:a16="http://schemas.microsoft.com/office/drawing/2014/main" id="{1EAB5F2D-89DE-4201-8F9E-8A185AB0A508}"/>
              </a:ext>
            </a:extLst>
          </p:cNvPr>
          <p:cNvSpPr txBox="1">
            <a:spLocks/>
          </p:cNvSpPr>
          <p:nvPr/>
        </p:nvSpPr>
        <p:spPr>
          <a:xfrm>
            <a:off x="6096000" y="2969521"/>
            <a:ext cx="5774635" cy="2748792"/>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4000" dirty="0">
                <a:solidFill>
                  <a:schemeClr val="bg1"/>
                </a:solidFill>
              </a:rPr>
              <a:t>0.5 experimental version scoping is trying to resolve this, so it becomes what a `let` is in JavaScript</a:t>
            </a:r>
            <a:endParaRPr lang="en-GB" sz="4000" dirty="0">
              <a:solidFill>
                <a:schemeClr val="bg1"/>
              </a:solidFill>
            </a:endParaRPr>
          </a:p>
        </p:txBody>
      </p:sp>
    </p:spTree>
    <p:extLst>
      <p:ext uri="{BB962C8B-B14F-4D97-AF65-F5344CB8AC3E}">
        <p14:creationId xmlns:p14="http://schemas.microsoft.com/office/powerpoint/2010/main" val="2172333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anim calcmode="lin" valueType="num">
                                      <p:cBhvr additive="base">
                                        <p:cTn id="11"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1000"/>
                                        <p:tgtEl>
                                          <p:spTgt spid="6"/>
                                        </p:tgtEl>
                                      </p:cBhvr>
                                    </p:animEffect>
                                    <p:anim calcmode="lin" valueType="num">
                                      <p:cBhvr>
                                        <p:cTn id="18" dur="1000" fill="hold"/>
                                        <p:tgtEl>
                                          <p:spTgt spid="6"/>
                                        </p:tgtEl>
                                        <p:attrNameLst>
                                          <p:attrName>ppt_x</p:attrName>
                                        </p:attrNameLst>
                                      </p:cBhvr>
                                      <p:tavLst>
                                        <p:tav tm="0">
                                          <p:val>
                                            <p:strVal val="#ppt_x"/>
                                          </p:val>
                                        </p:tav>
                                        <p:tav tm="100000">
                                          <p:val>
                                            <p:strVal val="#ppt_x"/>
                                          </p:val>
                                        </p:tav>
                                      </p:tavLst>
                                    </p:anim>
                                    <p:anim calcmode="lin" valueType="num">
                                      <p:cBhvr>
                                        <p:cTn id="1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0109C46C-BA44-47C4-BD38-4FB7CE1DD742}"/>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A83E818C-7056-4149-A27C-92EE5DCDA567}"/>
              </a:ext>
            </a:extLst>
          </p:cNvPr>
          <p:cNvSpPr>
            <a:spLocks noGrp="1"/>
          </p:cNvSpPr>
          <p:nvPr>
            <p:ph idx="1"/>
          </p:nvPr>
        </p:nvSpPr>
        <p:spPr>
          <a:xfrm>
            <a:off x="726830" y="430577"/>
            <a:ext cx="10931769" cy="5993669"/>
          </a:xfrm>
        </p:spPr>
        <p:txBody>
          <a:bodyPr>
            <a:normAutofit/>
          </a:bodyPr>
          <a:lstStyle/>
          <a:p>
            <a:pPr marL="0" indent="0">
              <a:buNone/>
            </a:pPr>
            <a:r>
              <a:rPr lang="en-US" dirty="0">
                <a:solidFill>
                  <a:schemeClr val="bg1"/>
                </a:solidFill>
              </a:rPr>
              <a:t>Please get involved with the crypto movement. If this is something which interests you then dive in and join the community. Any open source projects you can create or contribute to would be amazing! Lets make this space take over… </a:t>
            </a:r>
            <a:r>
              <a:rPr lang="en-US" dirty="0">
                <a:solidFill>
                  <a:schemeClr val="bg1"/>
                </a:solidFill>
                <a:sym typeface="Wingdings" panose="05000000000000000000" pitchFamily="2" charset="2"/>
              </a:rPr>
              <a:t></a:t>
            </a:r>
          </a:p>
          <a:p>
            <a:pPr marL="0" indent="0">
              <a:buNone/>
            </a:pPr>
            <a:endParaRPr lang="en-US" dirty="0">
              <a:solidFill>
                <a:schemeClr val="bg1"/>
              </a:solidFill>
            </a:endParaRPr>
          </a:p>
          <a:p>
            <a:pPr marL="0" indent="0">
              <a:buNone/>
            </a:pPr>
            <a:endParaRPr lang="en-US" dirty="0">
              <a:solidFill>
                <a:schemeClr val="bg1"/>
              </a:solidFill>
            </a:endParaRPr>
          </a:p>
          <a:p>
            <a:pPr marL="0" indent="0" algn="ctr">
              <a:buNone/>
            </a:pPr>
            <a:r>
              <a:rPr lang="en-US" sz="4800" dirty="0">
                <a:solidFill>
                  <a:schemeClr val="bg1"/>
                </a:solidFill>
              </a:rPr>
              <a:t>THANKS FOR LISTENING!!</a:t>
            </a:r>
          </a:p>
          <a:p>
            <a:pPr marL="0" indent="0">
              <a:buNone/>
            </a:pPr>
            <a:endParaRPr lang="en-US" dirty="0">
              <a:solidFill>
                <a:schemeClr val="bg1"/>
              </a:solidFill>
            </a:endParaRPr>
          </a:p>
          <a:p>
            <a:pPr marL="0" indent="0">
              <a:buNone/>
            </a:pPr>
            <a:endParaRPr lang="en-US" dirty="0">
              <a:solidFill>
                <a:schemeClr val="bg1"/>
              </a:solidFill>
            </a:endParaRPr>
          </a:p>
          <a:p>
            <a:pPr marL="0" indent="0">
              <a:buNone/>
            </a:pPr>
            <a:r>
              <a:rPr lang="en-US" b="1" dirty="0">
                <a:solidFill>
                  <a:schemeClr val="bg1"/>
                </a:solidFill>
              </a:rPr>
              <a:t>Any</a:t>
            </a:r>
            <a:r>
              <a:rPr lang="en-US" dirty="0">
                <a:solidFill>
                  <a:schemeClr val="bg1"/>
                </a:solidFill>
              </a:rPr>
              <a:t> questions are welcome..</a:t>
            </a:r>
            <a:endParaRPr lang="en-GB" dirty="0">
              <a:solidFill>
                <a:schemeClr val="bg1"/>
              </a:solidFill>
            </a:endParaRPr>
          </a:p>
        </p:txBody>
      </p:sp>
    </p:spTree>
    <p:extLst>
      <p:ext uri="{BB962C8B-B14F-4D97-AF65-F5344CB8AC3E}">
        <p14:creationId xmlns:p14="http://schemas.microsoft.com/office/powerpoint/2010/main" val="2713270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3">
                                            <p:txEl>
                                              <p:pRg st="6" end="6"/>
                                            </p:txEl>
                                          </p:spTgt>
                                        </p:tgtEl>
                                        <p:attrNameLst>
                                          <p:attrName>style.visibility</p:attrName>
                                        </p:attrNameLst>
                                      </p:cBhvr>
                                      <p:to>
                                        <p:strVal val="visible"/>
                                      </p:to>
                                    </p:set>
                                    <p:animEffect transition="in" filter="wipe(down)">
                                      <p:cBhvr>
                                        <p:cTn id="18"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CEB2C09A-9262-4B9B-BBB2-C9AF2EB0A37A}"/>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10" name="Title 1">
            <a:extLst>
              <a:ext uri="{FF2B5EF4-FFF2-40B4-BE49-F238E27FC236}">
                <a16:creationId xmlns:a16="http://schemas.microsoft.com/office/drawing/2014/main" id="{13A92F6E-9B4C-4C85-A743-549C26B76C3B}"/>
              </a:ext>
            </a:extLst>
          </p:cNvPr>
          <p:cNvSpPr>
            <a:spLocks noGrp="1"/>
          </p:cNvSpPr>
          <p:nvPr>
            <p:ph type="title"/>
          </p:nvPr>
        </p:nvSpPr>
        <p:spPr>
          <a:xfrm>
            <a:off x="838200" y="365125"/>
            <a:ext cx="10515600" cy="1325563"/>
          </a:xfrm>
        </p:spPr>
        <p:txBody>
          <a:bodyPr/>
          <a:lstStyle/>
          <a:p>
            <a:pPr algn="ctr"/>
            <a:r>
              <a:rPr lang="en-US" dirty="0">
                <a:solidFill>
                  <a:schemeClr val="bg1"/>
                </a:solidFill>
              </a:rPr>
              <a:t>What does the FUN token do?</a:t>
            </a:r>
          </a:p>
        </p:txBody>
      </p:sp>
      <p:sp>
        <p:nvSpPr>
          <p:cNvPr id="12" name="Subtitle 2">
            <a:extLst>
              <a:ext uri="{FF2B5EF4-FFF2-40B4-BE49-F238E27FC236}">
                <a16:creationId xmlns:a16="http://schemas.microsoft.com/office/drawing/2014/main" id="{86B50CED-F0F6-4F66-88EF-E40C65A22FE5}"/>
              </a:ext>
            </a:extLst>
          </p:cNvPr>
          <p:cNvSpPr txBox="1">
            <a:spLocks/>
          </p:cNvSpPr>
          <p:nvPr/>
        </p:nvSpPr>
        <p:spPr>
          <a:xfrm>
            <a:off x="400833" y="1569714"/>
            <a:ext cx="11311003" cy="435509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2000" dirty="0">
              <a:solidFill>
                <a:schemeClr val="bg1"/>
              </a:solidFill>
            </a:endParaRPr>
          </a:p>
        </p:txBody>
      </p:sp>
      <p:sp>
        <p:nvSpPr>
          <p:cNvPr id="6" name="TextBox 5">
            <a:extLst>
              <a:ext uri="{FF2B5EF4-FFF2-40B4-BE49-F238E27FC236}">
                <a16:creationId xmlns:a16="http://schemas.microsoft.com/office/drawing/2014/main" id="{CC306D6B-AD0C-4CF3-93D0-FDA05F0524DA}"/>
              </a:ext>
            </a:extLst>
          </p:cNvPr>
          <p:cNvSpPr txBox="1"/>
          <p:nvPr/>
        </p:nvSpPr>
        <p:spPr>
          <a:xfrm>
            <a:off x="480164" y="1357208"/>
            <a:ext cx="11311003" cy="923330"/>
          </a:xfrm>
          <a:prstGeom prst="rect">
            <a:avLst/>
          </a:prstGeom>
          <a:noFill/>
        </p:spPr>
        <p:txBody>
          <a:bodyPr wrap="square" rtlCol="0">
            <a:spAutoFit/>
          </a:bodyPr>
          <a:lstStyle/>
          <a:p>
            <a:r>
              <a:rPr lang="en-US" dirty="0">
                <a:solidFill>
                  <a:schemeClr val="bg1"/>
                </a:solidFill>
              </a:rPr>
              <a:t>“FUN is the native digital token which powers every aspect of the </a:t>
            </a:r>
            <a:r>
              <a:rPr lang="en-US" dirty="0" err="1">
                <a:solidFill>
                  <a:schemeClr val="bg1"/>
                </a:solidFill>
              </a:rPr>
              <a:t>FunFair</a:t>
            </a:r>
            <a:r>
              <a:rPr lang="en-US" dirty="0">
                <a:solidFill>
                  <a:schemeClr val="bg1"/>
                </a:solidFill>
              </a:rPr>
              <a:t> gaming ecosystem. It is the betting chip that pits player against casino, the financial reward paid to developers for their games and the fuel that enables key processes on the network.”</a:t>
            </a:r>
          </a:p>
        </p:txBody>
      </p:sp>
      <p:pic>
        <p:nvPicPr>
          <p:cNvPr id="2" name="Picture 1">
            <a:extLst>
              <a:ext uri="{FF2B5EF4-FFF2-40B4-BE49-F238E27FC236}">
                <a16:creationId xmlns:a16="http://schemas.microsoft.com/office/drawing/2014/main" id="{3DC277DE-F7F3-43F6-8734-8EB43B7BE7A5}"/>
              </a:ext>
            </a:extLst>
          </p:cNvPr>
          <p:cNvPicPr>
            <a:picLocks noChangeAspect="1"/>
          </p:cNvPicPr>
          <p:nvPr/>
        </p:nvPicPr>
        <p:blipFill>
          <a:blip r:embed="rId3"/>
          <a:stretch>
            <a:fillRect/>
          </a:stretch>
        </p:blipFill>
        <p:spPr>
          <a:xfrm>
            <a:off x="400833" y="2952400"/>
            <a:ext cx="2409825" cy="2800350"/>
          </a:xfrm>
          <a:prstGeom prst="rect">
            <a:avLst/>
          </a:prstGeom>
        </p:spPr>
      </p:pic>
      <p:pic>
        <p:nvPicPr>
          <p:cNvPr id="3" name="Picture 2">
            <a:extLst>
              <a:ext uri="{FF2B5EF4-FFF2-40B4-BE49-F238E27FC236}">
                <a16:creationId xmlns:a16="http://schemas.microsoft.com/office/drawing/2014/main" id="{5CA66FDB-3604-4C37-833D-6741DBEEC8B6}"/>
              </a:ext>
            </a:extLst>
          </p:cNvPr>
          <p:cNvPicPr>
            <a:picLocks noChangeAspect="1"/>
          </p:cNvPicPr>
          <p:nvPr/>
        </p:nvPicPr>
        <p:blipFill>
          <a:blip r:embed="rId4"/>
          <a:stretch>
            <a:fillRect/>
          </a:stretch>
        </p:blipFill>
        <p:spPr>
          <a:xfrm>
            <a:off x="3657600" y="2952400"/>
            <a:ext cx="2299063" cy="2828925"/>
          </a:xfrm>
          <a:prstGeom prst="rect">
            <a:avLst/>
          </a:prstGeom>
        </p:spPr>
      </p:pic>
      <p:pic>
        <p:nvPicPr>
          <p:cNvPr id="5" name="Picture 4">
            <a:extLst>
              <a:ext uri="{FF2B5EF4-FFF2-40B4-BE49-F238E27FC236}">
                <a16:creationId xmlns:a16="http://schemas.microsoft.com/office/drawing/2014/main" id="{12B9E3F5-46C3-4465-A862-F001F3492359}"/>
              </a:ext>
            </a:extLst>
          </p:cNvPr>
          <p:cNvPicPr>
            <a:picLocks noChangeAspect="1"/>
          </p:cNvPicPr>
          <p:nvPr/>
        </p:nvPicPr>
        <p:blipFill>
          <a:blip r:embed="rId5"/>
          <a:stretch>
            <a:fillRect/>
          </a:stretch>
        </p:blipFill>
        <p:spPr>
          <a:xfrm>
            <a:off x="6934745" y="2952399"/>
            <a:ext cx="2305050" cy="2828925"/>
          </a:xfrm>
          <a:prstGeom prst="rect">
            <a:avLst/>
          </a:prstGeom>
        </p:spPr>
      </p:pic>
      <p:pic>
        <p:nvPicPr>
          <p:cNvPr id="8" name="Picture 7">
            <a:extLst>
              <a:ext uri="{FF2B5EF4-FFF2-40B4-BE49-F238E27FC236}">
                <a16:creationId xmlns:a16="http://schemas.microsoft.com/office/drawing/2014/main" id="{CD462D5A-B169-4E33-A7FD-049817E5EF64}"/>
              </a:ext>
            </a:extLst>
          </p:cNvPr>
          <p:cNvPicPr>
            <a:picLocks noChangeAspect="1"/>
          </p:cNvPicPr>
          <p:nvPr/>
        </p:nvPicPr>
        <p:blipFill>
          <a:blip r:embed="rId6"/>
          <a:stretch>
            <a:fillRect/>
          </a:stretch>
        </p:blipFill>
        <p:spPr>
          <a:xfrm>
            <a:off x="9719718" y="2941889"/>
            <a:ext cx="2314575" cy="2839435"/>
          </a:xfrm>
          <a:prstGeom prst="rect">
            <a:avLst/>
          </a:prstGeom>
        </p:spPr>
      </p:pic>
    </p:spTree>
    <p:extLst>
      <p:ext uri="{BB962C8B-B14F-4D97-AF65-F5344CB8AC3E}">
        <p14:creationId xmlns:p14="http://schemas.microsoft.com/office/powerpoint/2010/main" val="1807619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1000"/>
                                        <p:tgtEl>
                                          <p:spTgt spid="5"/>
                                        </p:tgtEl>
                                      </p:cBhvr>
                                    </p:animEffect>
                                    <p:anim calcmode="lin" valueType="num">
                                      <p:cBhvr>
                                        <p:cTn id="22" dur="1000" fill="hold"/>
                                        <p:tgtEl>
                                          <p:spTgt spid="5"/>
                                        </p:tgtEl>
                                        <p:attrNameLst>
                                          <p:attrName>ppt_x</p:attrName>
                                        </p:attrNameLst>
                                      </p:cBhvr>
                                      <p:tavLst>
                                        <p:tav tm="0">
                                          <p:val>
                                            <p:strVal val="#ppt_x"/>
                                          </p:val>
                                        </p:tav>
                                        <p:tav tm="100000">
                                          <p:val>
                                            <p:strVal val="#ppt_x"/>
                                          </p:val>
                                        </p:tav>
                                      </p:tavLst>
                                    </p:anim>
                                    <p:anim calcmode="lin" valueType="num">
                                      <p:cBhvr>
                                        <p:cTn id="23"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1000"/>
                                        <p:tgtEl>
                                          <p:spTgt spid="8"/>
                                        </p:tgtEl>
                                      </p:cBhvr>
                                    </p:animEffect>
                                    <p:anim calcmode="lin" valueType="num">
                                      <p:cBhvr>
                                        <p:cTn id="29" dur="1000" fill="hold"/>
                                        <p:tgtEl>
                                          <p:spTgt spid="8"/>
                                        </p:tgtEl>
                                        <p:attrNameLst>
                                          <p:attrName>ppt_x</p:attrName>
                                        </p:attrNameLst>
                                      </p:cBhvr>
                                      <p:tavLst>
                                        <p:tav tm="0">
                                          <p:val>
                                            <p:strVal val="#ppt_x"/>
                                          </p:val>
                                        </p:tav>
                                        <p:tav tm="100000">
                                          <p:val>
                                            <p:strVal val="#ppt_x"/>
                                          </p:val>
                                        </p:tav>
                                      </p:tavLst>
                                    </p:anim>
                                    <p:anim calcmode="lin" valueType="num">
                                      <p:cBhvr>
                                        <p:cTn id="30"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Image result for blockchain background">
            <a:extLst>
              <a:ext uri="{FF2B5EF4-FFF2-40B4-BE49-F238E27FC236}">
                <a16:creationId xmlns:a16="http://schemas.microsoft.com/office/drawing/2014/main" id="{30AB5762-5CAB-41AE-9170-A83B41D7520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itle 1">
            <a:extLst>
              <a:ext uri="{FF2B5EF4-FFF2-40B4-BE49-F238E27FC236}">
                <a16:creationId xmlns:a16="http://schemas.microsoft.com/office/drawing/2014/main" id="{17FFE6CB-30B8-41FF-9F01-7A184FD0E87B}"/>
              </a:ext>
            </a:extLst>
          </p:cNvPr>
          <p:cNvSpPr>
            <a:spLocks noGrp="1"/>
          </p:cNvSpPr>
          <p:nvPr>
            <p:ph type="title"/>
          </p:nvPr>
        </p:nvSpPr>
        <p:spPr>
          <a:xfrm>
            <a:off x="838200" y="365125"/>
            <a:ext cx="10515600" cy="1325563"/>
          </a:xfrm>
        </p:spPr>
        <p:txBody>
          <a:bodyPr/>
          <a:lstStyle/>
          <a:p>
            <a:pPr algn="ctr"/>
            <a:r>
              <a:rPr lang="en-US" dirty="0">
                <a:solidFill>
                  <a:schemeClr val="bg1"/>
                </a:solidFill>
              </a:rPr>
              <a:t>How FUN will be used</a:t>
            </a:r>
          </a:p>
        </p:txBody>
      </p:sp>
      <p:pic>
        <p:nvPicPr>
          <p:cNvPr id="2" name="Picture 1">
            <a:extLst>
              <a:ext uri="{FF2B5EF4-FFF2-40B4-BE49-F238E27FC236}">
                <a16:creationId xmlns:a16="http://schemas.microsoft.com/office/drawing/2014/main" id="{6BA37A9A-812D-4178-AF01-EFE2B024E3B2}"/>
              </a:ext>
            </a:extLst>
          </p:cNvPr>
          <p:cNvPicPr>
            <a:picLocks noChangeAspect="1"/>
          </p:cNvPicPr>
          <p:nvPr/>
        </p:nvPicPr>
        <p:blipFill>
          <a:blip r:embed="rId3"/>
          <a:stretch>
            <a:fillRect/>
          </a:stretch>
        </p:blipFill>
        <p:spPr>
          <a:xfrm>
            <a:off x="259352" y="2480718"/>
            <a:ext cx="3420956" cy="2561545"/>
          </a:xfrm>
          <a:prstGeom prst="rect">
            <a:avLst/>
          </a:prstGeom>
        </p:spPr>
      </p:pic>
      <p:pic>
        <p:nvPicPr>
          <p:cNvPr id="3" name="Picture 2">
            <a:extLst>
              <a:ext uri="{FF2B5EF4-FFF2-40B4-BE49-F238E27FC236}">
                <a16:creationId xmlns:a16="http://schemas.microsoft.com/office/drawing/2014/main" id="{CC5ED8B2-818A-42BC-BFB2-1DC513A62DDB}"/>
              </a:ext>
            </a:extLst>
          </p:cNvPr>
          <p:cNvPicPr>
            <a:picLocks noChangeAspect="1"/>
          </p:cNvPicPr>
          <p:nvPr/>
        </p:nvPicPr>
        <p:blipFill>
          <a:blip r:embed="rId4"/>
          <a:stretch>
            <a:fillRect/>
          </a:stretch>
        </p:blipFill>
        <p:spPr>
          <a:xfrm>
            <a:off x="4293740" y="2480718"/>
            <a:ext cx="3604519" cy="2561545"/>
          </a:xfrm>
          <a:prstGeom prst="rect">
            <a:avLst/>
          </a:prstGeom>
        </p:spPr>
      </p:pic>
      <p:pic>
        <p:nvPicPr>
          <p:cNvPr id="7" name="Picture 6">
            <a:extLst>
              <a:ext uri="{FF2B5EF4-FFF2-40B4-BE49-F238E27FC236}">
                <a16:creationId xmlns:a16="http://schemas.microsoft.com/office/drawing/2014/main" id="{A6D14CED-9D00-4EA1-B884-7014180EDFA2}"/>
              </a:ext>
            </a:extLst>
          </p:cNvPr>
          <p:cNvPicPr>
            <a:picLocks noChangeAspect="1"/>
          </p:cNvPicPr>
          <p:nvPr/>
        </p:nvPicPr>
        <p:blipFill>
          <a:blip r:embed="rId5"/>
          <a:stretch>
            <a:fillRect/>
          </a:stretch>
        </p:blipFill>
        <p:spPr>
          <a:xfrm>
            <a:off x="8633213" y="2480718"/>
            <a:ext cx="3186224" cy="2561545"/>
          </a:xfrm>
          <a:prstGeom prst="rect">
            <a:avLst/>
          </a:prstGeom>
        </p:spPr>
      </p:pic>
    </p:spTree>
    <p:extLst>
      <p:ext uri="{BB962C8B-B14F-4D97-AF65-F5344CB8AC3E}">
        <p14:creationId xmlns:p14="http://schemas.microsoft.com/office/powerpoint/2010/main" val="4267564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1000"/>
                                        <p:tgtEl>
                                          <p:spTgt spid="3"/>
                                        </p:tgtEl>
                                      </p:cBhvr>
                                    </p:animEffect>
                                    <p:anim calcmode="lin" valueType="num">
                                      <p:cBhvr>
                                        <p:cTn id="15" dur="1000" fill="hold"/>
                                        <p:tgtEl>
                                          <p:spTgt spid="3"/>
                                        </p:tgtEl>
                                        <p:attrNameLst>
                                          <p:attrName>ppt_x</p:attrName>
                                        </p:attrNameLst>
                                      </p:cBhvr>
                                      <p:tavLst>
                                        <p:tav tm="0">
                                          <p:val>
                                            <p:strVal val="#ppt_x"/>
                                          </p:val>
                                        </p:tav>
                                        <p:tav tm="100000">
                                          <p:val>
                                            <p:strVal val="#ppt_x"/>
                                          </p:val>
                                        </p:tav>
                                      </p:tavLst>
                                    </p:anim>
                                    <p:anim calcmode="lin" valueType="num">
                                      <p:cBhvr>
                                        <p:cTn id="1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fade">
                                      <p:cBhvr>
                                        <p:cTn id="21" dur="1000"/>
                                        <p:tgtEl>
                                          <p:spTgt spid="7"/>
                                        </p:tgtEl>
                                      </p:cBhvr>
                                    </p:animEffect>
                                    <p:anim calcmode="lin" valueType="num">
                                      <p:cBhvr>
                                        <p:cTn id="22" dur="1000" fill="hold"/>
                                        <p:tgtEl>
                                          <p:spTgt spid="7"/>
                                        </p:tgtEl>
                                        <p:attrNameLst>
                                          <p:attrName>ppt_x</p:attrName>
                                        </p:attrNameLst>
                                      </p:cBhvr>
                                      <p:tavLst>
                                        <p:tav tm="0">
                                          <p:val>
                                            <p:strVal val="#ppt_x"/>
                                          </p:val>
                                        </p:tav>
                                        <p:tav tm="100000">
                                          <p:val>
                                            <p:strVal val="#ppt_x"/>
                                          </p:val>
                                        </p:tav>
                                      </p:tavLst>
                                    </p:anim>
                                    <p:anim calcmode="lin" valueType="num">
                                      <p:cBhvr>
                                        <p:cTn id="23"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ECECD928-A29D-4EF8-884D-C4E8D209E2E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E22390B-6984-4CB7-8E05-6A46FBFC8AA2}"/>
              </a:ext>
            </a:extLst>
          </p:cNvPr>
          <p:cNvSpPr>
            <a:spLocks noGrp="1"/>
          </p:cNvSpPr>
          <p:nvPr>
            <p:ph type="title"/>
          </p:nvPr>
        </p:nvSpPr>
        <p:spPr/>
        <p:txBody>
          <a:bodyPr/>
          <a:lstStyle/>
          <a:p>
            <a:pPr algn="ctr"/>
            <a:r>
              <a:rPr lang="en-US" dirty="0">
                <a:solidFill>
                  <a:schemeClr val="bg1"/>
                </a:solidFill>
              </a:rPr>
              <a:t>Back to simple talk…What is the blockchain?</a:t>
            </a:r>
          </a:p>
        </p:txBody>
      </p:sp>
      <p:sp>
        <p:nvSpPr>
          <p:cNvPr id="3" name="Content Placeholder 2">
            <a:extLst>
              <a:ext uri="{FF2B5EF4-FFF2-40B4-BE49-F238E27FC236}">
                <a16:creationId xmlns:a16="http://schemas.microsoft.com/office/drawing/2014/main" id="{CEA8FF5B-45EA-409D-A585-8A507D7455FA}"/>
              </a:ext>
            </a:extLst>
          </p:cNvPr>
          <p:cNvSpPr>
            <a:spLocks noGrp="1"/>
          </p:cNvSpPr>
          <p:nvPr>
            <p:ph idx="1"/>
          </p:nvPr>
        </p:nvSpPr>
        <p:spPr>
          <a:xfrm>
            <a:off x="838200" y="1825624"/>
            <a:ext cx="10515600" cy="4788117"/>
          </a:xfrm>
        </p:spPr>
        <p:txBody>
          <a:bodyPr>
            <a:normAutofit fontScale="55000" lnSpcReduction="20000"/>
          </a:bodyPr>
          <a:lstStyle/>
          <a:p>
            <a:pPr marL="0" indent="0">
              <a:buNone/>
            </a:pPr>
            <a:r>
              <a:rPr lang="en-US" dirty="0">
                <a:solidFill>
                  <a:schemeClr val="bg1"/>
                </a:solidFill>
              </a:rPr>
              <a:t>“A digital ledger in which transactions made in bitcoin or another cryptocurrency are recorded chronologically and publicly.”</a:t>
            </a:r>
          </a:p>
          <a:p>
            <a:pPr marL="0" indent="0">
              <a:buNone/>
            </a:pPr>
            <a:endParaRPr lang="en-US" dirty="0">
              <a:solidFill>
                <a:schemeClr val="bg1"/>
              </a:solidFill>
            </a:endParaRPr>
          </a:p>
          <a:p>
            <a:r>
              <a:rPr lang="en-US" dirty="0">
                <a:solidFill>
                  <a:schemeClr val="bg1"/>
                </a:solidFill>
              </a:rPr>
              <a:t>Originally descripted in 1991 to timestamp digital documents so they could not be tamped with</a:t>
            </a:r>
          </a:p>
          <a:p>
            <a:pPr lvl="1"/>
            <a:r>
              <a:rPr lang="en-US" dirty="0">
                <a:solidFill>
                  <a:schemeClr val="bg1"/>
                </a:solidFill>
              </a:rPr>
              <a:t>This was never adopted </a:t>
            </a:r>
          </a:p>
          <a:p>
            <a:r>
              <a:rPr lang="en-US" dirty="0">
                <a:solidFill>
                  <a:schemeClr val="bg1"/>
                </a:solidFill>
              </a:rPr>
              <a:t>2009 Bitcoin used this same idea to create the digital currency Bitcoin</a:t>
            </a:r>
          </a:p>
          <a:p>
            <a:r>
              <a:rPr lang="en-US" dirty="0">
                <a:solidFill>
                  <a:schemeClr val="bg1"/>
                </a:solidFill>
              </a:rPr>
              <a:t>Basically a huge open source database </a:t>
            </a:r>
          </a:p>
          <a:p>
            <a:r>
              <a:rPr lang="en-US" dirty="0">
                <a:solidFill>
                  <a:schemeClr val="bg1"/>
                </a:solidFill>
              </a:rPr>
              <a:t>Everyone can see everything embedded in it</a:t>
            </a:r>
          </a:p>
          <a:p>
            <a:r>
              <a:rPr lang="en-US" dirty="0">
                <a:solidFill>
                  <a:schemeClr val="bg1"/>
                </a:solidFill>
              </a:rPr>
              <a:t>No bitcoin is not the only cryptocurrency which is used </a:t>
            </a:r>
          </a:p>
          <a:p>
            <a:r>
              <a:rPr lang="en-US" dirty="0">
                <a:solidFill>
                  <a:schemeClr val="bg1"/>
                </a:solidFill>
              </a:rPr>
              <a:t>Uses transaction blocks to store data </a:t>
            </a:r>
          </a:p>
          <a:p>
            <a:r>
              <a:rPr lang="en-US" dirty="0">
                <a:solidFill>
                  <a:schemeClr val="bg1"/>
                </a:solidFill>
              </a:rPr>
              <a:t>Each block is unique to itself </a:t>
            </a:r>
          </a:p>
          <a:p>
            <a:r>
              <a:rPr lang="en-US" dirty="0">
                <a:solidFill>
                  <a:schemeClr val="bg1"/>
                </a:solidFill>
              </a:rPr>
              <a:t>Nobody is in control or owns the data </a:t>
            </a:r>
          </a:p>
          <a:p>
            <a:r>
              <a:rPr lang="en-US" dirty="0">
                <a:solidFill>
                  <a:schemeClr val="bg1"/>
                </a:solidFill>
              </a:rPr>
              <a:t> Each transaction is a block </a:t>
            </a:r>
          </a:p>
          <a:p>
            <a:r>
              <a:rPr lang="en-US" dirty="0">
                <a:solidFill>
                  <a:schemeClr val="bg1"/>
                </a:solidFill>
              </a:rPr>
              <a:t>You must pay a fee to the miners to send your transaction which will be embedded in the blockchain </a:t>
            </a:r>
          </a:p>
          <a:p>
            <a:r>
              <a:rPr lang="en-US" dirty="0">
                <a:solidFill>
                  <a:schemeClr val="bg1"/>
                </a:solidFill>
              </a:rPr>
              <a:t>Reading data is free, it’s only writing which costs </a:t>
            </a:r>
          </a:p>
          <a:p>
            <a:r>
              <a:rPr lang="en-US" dirty="0">
                <a:solidFill>
                  <a:schemeClr val="bg1"/>
                </a:solidFill>
              </a:rPr>
              <a:t>All data is </a:t>
            </a:r>
            <a:r>
              <a:rPr lang="en-US" b="1" dirty="0">
                <a:solidFill>
                  <a:schemeClr val="bg1"/>
                </a:solidFill>
              </a:rPr>
              <a:t>immutable</a:t>
            </a:r>
            <a:r>
              <a:rPr lang="en-US" dirty="0">
                <a:solidFill>
                  <a:schemeClr val="bg1"/>
                </a:solidFill>
              </a:rPr>
              <a:t> </a:t>
            </a:r>
          </a:p>
          <a:p>
            <a:endParaRPr lang="en-US" dirty="0">
              <a:solidFill>
                <a:schemeClr val="bg1"/>
              </a:solidFill>
            </a:endParaRPr>
          </a:p>
        </p:txBody>
      </p:sp>
    </p:spTree>
    <p:extLst>
      <p:ext uri="{BB962C8B-B14F-4D97-AF65-F5344CB8AC3E}">
        <p14:creationId xmlns:p14="http://schemas.microsoft.com/office/powerpoint/2010/main" val="32144882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6F0C5482-694B-4550-8E2F-05188F70B5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E29A5C11-19FC-47FD-84F2-47078C180C16}"/>
              </a:ext>
            </a:extLst>
          </p:cNvPr>
          <p:cNvSpPr>
            <a:spLocks noGrp="1"/>
          </p:cNvSpPr>
          <p:nvPr>
            <p:ph type="title"/>
          </p:nvPr>
        </p:nvSpPr>
        <p:spPr>
          <a:xfrm>
            <a:off x="838200" y="53958"/>
            <a:ext cx="10515600" cy="1325563"/>
          </a:xfrm>
        </p:spPr>
        <p:txBody>
          <a:bodyPr/>
          <a:lstStyle/>
          <a:p>
            <a:pPr algn="ctr"/>
            <a:r>
              <a:rPr lang="en-US" dirty="0">
                <a:solidFill>
                  <a:schemeClr val="bg1"/>
                </a:solidFill>
              </a:rPr>
              <a:t>What does the blockchain solve? </a:t>
            </a:r>
          </a:p>
        </p:txBody>
      </p:sp>
      <p:sp>
        <p:nvSpPr>
          <p:cNvPr id="3" name="Content Placeholder 2">
            <a:extLst>
              <a:ext uri="{FF2B5EF4-FFF2-40B4-BE49-F238E27FC236}">
                <a16:creationId xmlns:a16="http://schemas.microsoft.com/office/drawing/2014/main" id="{E4EEDE99-5D07-4353-8393-FAEBEEC1A93C}"/>
              </a:ext>
            </a:extLst>
          </p:cNvPr>
          <p:cNvSpPr>
            <a:spLocks noGrp="1"/>
          </p:cNvSpPr>
          <p:nvPr>
            <p:ph idx="1"/>
          </p:nvPr>
        </p:nvSpPr>
        <p:spPr>
          <a:xfrm>
            <a:off x="838200" y="1095548"/>
            <a:ext cx="10515600" cy="1692827"/>
          </a:xfrm>
        </p:spPr>
        <p:txBody>
          <a:bodyPr>
            <a:normAutofit/>
          </a:bodyPr>
          <a:lstStyle/>
          <a:p>
            <a:r>
              <a:rPr lang="en-US" sz="2000" dirty="0">
                <a:solidFill>
                  <a:schemeClr val="bg1"/>
                </a:solidFill>
              </a:rPr>
              <a:t>A bank can lend up 12x as much as it has in its bank</a:t>
            </a:r>
          </a:p>
          <a:p>
            <a:pPr lvl="1"/>
            <a:r>
              <a:rPr lang="en-US" sz="2000" dirty="0">
                <a:solidFill>
                  <a:schemeClr val="bg1"/>
                </a:solidFill>
              </a:rPr>
              <a:t>12 TIMES !!</a:t>
            </a:r>
          </a:p>
          <a:p>
            <a:pPr lvl="1"/>
            <a:r>
              <a:rPr lang="en-US" sz="2000" dirty="0">
                <a:solidFill>
                  <a:schemeClr val="bg1"/>
                </a:solidFill>
              </a:rPr>
              <a:t>You are never in control of this money it’s just a digital value.. </a:t>
            </a:r>
          </a:p>
          <a:p>
            <a:pPr lvl="1"/>
            <a:r>
              <a:rPr lang="en-US" sz="2000" dirty="0">
                <a:solidFill>
                  <a:schemeClr val="bg1"/>
                </a:solidFill>
              </a:rPr>
              <a:t>First came selling sheep, then gold, then money, then cards… what's next, something is always comes next… </a:t>
            </a:r>
          </a:p>
          <a:p>
            <a:endParaRPr lang="en-US" dirty="0">
              <a:solidFill>
                <a:schemeClr val="bg1"/>
              </a:solidFill>
            </a:endParaRPr>
          </a:p>
          <a:p>
            <a:pPr marL="914400" lvl="2" indent="0">
              <a:buNone/>
            </a:pPr>
            <a:endParaRPr lang="en-US" dirty="0">
              <a:solidFill>
                <a:schemeClr val="bg1"/>
              </a:solidFill>
            </a:endParaRPr>
          </a:p>
          <a:p>
            <a:pPr marL="914400" lvl="2" indent="0">
              <a:buNone/>
            </a:pPr>
            <a:endParaRPr lang="en-US" dirty="0">
              <a:solidFill>
                <a:schemeClr val="bg1"/>
              </a:solidFill>
            </a:endParaRPr>
          </a:p>
        </p:txBody>
      </p:sp>
      <p:pic>
        <p:nvPicPr>
          <p:cNvPr id="6" name="Picture 5">
            <a:extLst>
              <a:ext uri="{FF2B5EF4-FFF2-40B4-BE49-F238E27FC236}">
                <a16:creationId xmlns:a16="http://schemas.microsoft.com/office/drawing/2014/main" id="{25D5DDA9-130D-41E6-9E3F-CBE5C22D034B}"/>
              </a:ext>
            </a:extLst>
          </p:cNvPr>
          <p:cNvPicPr>
            <a:picLocks noChangeAspect="1"/>
          </p:cNvPicPr>
          <p:nvPr/>
        </p:nvPicPr>
        <p:blipFill>
          <a:blip r:embed="rId3"/>
          <a:stretch>
            <a:fillRect/>
          </a:stretch>
        </p:blipFill>
        <p:spPr>
          <a:xfrm>
            <a:off x="248715" y="2785666"/>
            <a:ext cx="1761720" cy="3957148"/>
          </a:xfrm>
          <a:prstGeom prst="rect">
            <a:avLst/>
          </a:prstGeom>
        </p:spPr>
      </p:pic>
      <p:pic>
        <p:nvPicPr>
          <p:cNvPr id="7" name="Picture 6">
            <a:extLst>
              <a:ext uri="{FF2B5EF4-FFF2-40B4-BE49-F238E27FC236}">
                <a16:creationId xmlns:a16="http://schemas.microsoft.com/office/drawing/2014/main" id="{68B8E7D7-8B11-49D7-B9F8-44D219F56444}"/>
              </a:ext>
            </a:extLst>
          </p:cNvPr>
          <p:cNvPicPr>
            <a:picLocks noChangeAspect="1"/>
          </p:cNvPicPr>
          <p:nvPr/>
        </p:nvPicPr>
        <p:blipFill>
          <a:blip r:embed="rId4"/>
          <a:stretch>
            <a:fillRect/>
          </a:stretch>
        </p:blipFill>
        <p:spPr>
          <a:xfrm>
            <a:off x="2511588" y="2756451"/>
            <a:ext cx="2086916" cy="3986363"/>
          </a:xfrm>
          <a:prstGeom prst="rect">
            <a:avLst/>
          </a:prstGeom>
        </p:spPr>
      </p:pic>
      <p:pic>
        <p:nvPicPr>
          <p:cNvPr id="8" name="Picture 7">
            <a:extLst>
              <a:ext uri="{FF2B5EF4-FFF2-40B4-BE49-F238E27FC236}">
                <a16:creationId xmlns:a16="http://schemas.microsoft.com/office/drawing/2014/main" id="{92D1F32D-158C-4B56-90FB-676A743F5EAC}"/>
              </a:ext>
            </a:extLst>
          </p:cNvPr>
          <p:cNvPicPr>
            <a:picLocks noChangeAspect="1"/>
          </p:cNvPicPr>
          <p:nvPr/>
        </p:nvPicPr>
        <p:blipFill>
          <a:blip r:embed="rId5"/>
          <a:stretch>
            <a:fillRect/>
          </a:stretch>
        </p:blipFill>
        <p:spPr>
          <a:xfrm>
            <a:off x="5147693" y="2785666"/>
            <a:ext cx="1822439" cy="3962400"/>
          </a:xfrm>
          <a:prstGeom prst="rect">
            <a:avLst/>
          </a:prstGeom>
        </p:spPr>
      </p:pic>
      <p:pic>
        <p:nvPicPr>
          <p:cNvPr id="9" name="Picture 8">
            <a:extLst>
              <a:ext uri="{FF2B5EF4-FFF2-40B4-BE49-F238E27FC236}">
                <a16:creationId xmlns:a16="http://schemas.microsoft.com/office/drawing/2014/main" id="{F4B2475A-48C2-410C-9303-25586ED8FAD2}"/>
              </a:ext>
            </a:extLst>
          </p:cNvPr>
          <p:cNvPicPr>
            <a:picLocks noChangeAspect="1"/>
          </p:cNvPicPr>
          <p:nvPr/>
        </p:nvPicPr>
        <p:blipFill>
          <a:blip r:embed="rId6"/>
          <a:stretch>
            <a:fillRect/>
          </a:stretch>
        </p:blipFill>
        <p:spPr>
          <a:xfrm>
            <a:off x="7439667" y="2785664"/>
            <a:ext cx="1831831" cy="3962401"/>
          </a:xfrm>
          <a:prstGeom prst="rect">
            <a:avLst/>
          </a:prstGeom>
        </p:spPr>
      </p:pic>
      <p:pic>
        <p:nvPicPr>
          <p:cNvPr id="10" name="Picture 9">
            <a:extLst>
              <a:ext uri="{FF2B5EF4-FFF2-40B4-BE49-F238E27FC236}">
                <a16:creationId xmlns:a16="http://schemas.microsoft.com/office/drawing/2014/main" id="{E688D6B5-9F1E-44FD-9558-19AE6EB694E5}"/>
              </a:ext>
            </a:extLst>
          </p:cNvPr>
          <p:cNvPicPr>
            <a:picLocks noChangeAspect="1"/>
          </p:cNvPicPr>
          <p:nvPr/>
        </p:nvPicPr>
        <p:blipFill>
          <a:blip r:embed="rId7"/>
          <a:stretch>
            <a:fillRect/>
          </a:stretch>
        </p:blipFill>
        <p:spPr>
          <a:xfrm>
            <a:off x="10000896" y="2769207"/>
            <a:ext cx="1822439" cy="3994069"/>
          </a:xfrm>
          <a:prstGeom prst="rect">
            <a:avLst/>
          </a:prstGeom>
        </p:spPr>
      </p:pic>
    </p:spTree>
    <p:extLst>
      <p:ext uri="{BB962C8B-B14F-4D97-AF65-F5344CB8AC3E}">
        <p14:creationId xmlns:p14="http://schemas.microsoft.com/office/powerpoint/2010/main" val="439223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500"/>
                                        <p:tgtEl>
                                          <p:spTgt spid="3">
                                            <p:txEl>
                                              <p:pRg st="1" end="1"/>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Effect transition="in" filter="fade">
                                      <p:cBhvr>
                                        <p:cTn id="13" dur="500"/>
                                        <p:tgtEl>
                                          <p:spTgt spid="3">
                                            <p:txEl>
                                              <p:pRg st="2" end="2"/>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3" end="3"/>
                                            </p:txEl>
                                          </p:spTgt>
                                        </p:tgtEl>
                                        <p:attrNameLst>
                                          <p:attrName>style.visibility</p:attrName>
                                        </p:attrNameLst>
                                      </p:cBhvr>
                                      <p:to>
                                        <p:strVal val="visible"/>
                                      </p:to>
                                    </p:set>
                                    <p:animEffect transition="in" filter="fade">
                                      <p:cBhvr>
                                        <p:cTn id="16" dur="500"/>
                                        <p:tgtEl>
                                          <p:spTgt spid="3">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6" presetClass="entr" presetSubtype="21"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arn(inVertical)">
                                      <p:cBhvr>
                                        <p:cTn id="21" dur="500"/>
                                        <p:tgtEl>
                                          <p:spTgt spid="6"/>
                                        </p:tgtEl>
                                      </p:cBhvr>
                                    </p:animEffect>
                                  </p:childTnLst>
                                </p:cTn>
                              </p:par>
                              <p:par>
                                <p:cTn id="22" presetID="16" presetClass="entr" presetSubtype="21" fill="hold" nodeType="with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arn(inVertical)">
                                      <p:cBhvr>
                                        <p:cTn id="24" dur="500"/>
                                        <p:tgtEl>
                                          <p:spTgt spid="7"/>
                                        </p:tgtEl>
                                      </p:cBhvr>
                                    </p:animEffect>
                                  </p:childTnLst>
                                </p:cTn>
                              </p:par>
                              <p:par>
                                <p:cTn id="25" presetID="16" presetClass="entr" presetSubtype="21" fill="hold" nodeType="with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barn(inVertical)">
                                      <p:cBhvr>
                                        <p:cTn id="27" dur="500"/>
                                        <p:tgtEl>
                                          <p:spTgt spid="8"/>
                                        </p:tgtEl>
                                      </p:cBhvr>
                                    </p:animEffect>
                                  </p:childTnLst>
                                </p:cTn>
                              </p:par>
                              <p:par>
                                <p:cTn id="28" presetID="16" presetClass="entr" presetSubtype="21" fill="hold" nodeType="withEffect">
                                  <p:stCondLst>
                                    <p:cond delay="0"/>
                                  </p:stCondLst>
                                  <p:childTnLst>
                                    <p:set>
                                      <p:cBhvr>
                                        <p:cTn id="29" dur="1" fill="hold">
                                          <p:stCondLst>
                                            <p:cond delay="0"/>
                                          </p:stCondLst>
                                        </p:cTn>
                                        <p:tgtEl>
                                          <p:spTgt spid="9"/>
                                        </p:tgtEl>
                                        <p:attrNameLst>
                                          <p:attrName>style.visibility</p:attrName>
                                        </p:attrNameLst>
                                      </p:cBhvr>
                                      <p:to>
                                        <p:strVal val="visible"/>
                                      </p:to>
                                    </p:set>
                                    <p:animEffect transition="in" filter="barn(inVertical)">
                                      <p:cBhvr>
                                        <p:cTn id="30" dur="500"/>
                                        <p:tgtEl>
                                          <p:spTgt spid="9"/>
                                        </p:tgtEl>
                                      </p:cBhvr>
                                    </p:animEffect>
                                  </p:childTnLst>
                                </p:cTn>
                              </p:par>
                              <p:par>
                                <p:cTn id="31" presetID="16" presetClass="entr" presetSubtype="21" fill="hold" nodeType="with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barn(inVertical)">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Image result for blockchain background">
            <a:extLst>
              <a:ext uri="{FF2B5EF4-FFF2-40B4-BE49-F238E27FC236}">
                <a16:creationId xmlns:a16="http://schemas.microsoft.com/office/drawing/2014/main" id="{C402245C-F27C-4588-BA83-599EE595CEB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8914037-71E5-4180-9B4E-79ECE6B5F77E}"/>
              </a:ext>
            </a:extLst>
          </p:cNvPr>
          <p:cNvSpPr>
            <a:spLocks noGrp="1"/>
          </p:cNvSpPr>
          <p:nvPr>
            <p:ph type="title"/>
          </p:nvPr>
        </p:nvSpPr>
        <p:spPr/>
        <p:txBody>
          <a:bodyPr/>
          <a:lstStyle/>
          <a:p>
            <a:r>
              <a:rPr lang="en-US" dirty="0">
                <a:solidFill>
                  <a:schemeClr val="bg1"/>
                </a:solidFill>
              </a:rPr>
              <a:t>The main thing..</a:t>
            </a:r>
            <a:endParaRPr lang="en-GB" dirty="0">
              <a:solidFill>
                <a:schemeClr val="bg1"/>
              </a:solidFill>
            </a:endParaRPr>
          </a:p>
        </p:txBody>
      </p:sp>
      <p:sp>
        <p:nvSpPr>
          <p:cNvPr id="3" name="Content Placeholder 2">
            <a:extLst>
              <a:ext uri="{FF2B5EF4-FFF2-40B4-BE49-F238E27FC236}">
                <a16:creationId xmlns:a16="http://schemas.microsoft.com/office/drawing/2014/main" id="{94EE1337-70F0-4203-BA4C-9DE7F46015A4}"/>
              </a:ext>
            </a:extLst>
          </p:cNvPr>
          <p:cNvSpPr>
            <a:spLocks noGrp="1"/>
          </p:cNvSpPr>
          <p:nvPr>
            <p:ph idx="1"/>
          </p:nvPr>
        </p:nvSpPr>
        <p:spPr>
          <a:xfrm>
            <a:off x="937846" y="2359025"/>
            <a:ext cx="9894277" cy="2535360"/>
          </a:xfrm>
        </p:spPr>
        <p:txBody>
          <a:bodyPr>
            <a:normAutofit/>
          </a:bodyPr>
          <a:lstStyle/>
          <a:p>
            <a:pPr marL="0" indent="0" algn="ctr">
              <a:buNone/>
            </a:pPr>
            <a:r>
              <a:rPr lang="en-US" sz="6600" b="1" spc="50" dirty="0">
                <a:ln w="0"/>
                <a:solidFill>
                  <a:schemeClr val="bg2"/>
                </a:solidFill>
                <a:effectLst>
                  <a:innerShdw blurRad="63500" dist="50800" dir="13500000">
                    <a:srgbClr val="000000">
                      <a:alpha val="50000"/>
                    </a:srgbClr>
                  </a:innerShdw>
                </a:effectLst>
              </a:rPr>
              <a:t>TO PUT CONTROL BACK IN YOUR HANDS</a:t>
            </a:r>
            <a:endParaRPr lang="en-GB" sz="6600" b="1" spc="50" dirty="0">
              <a:ln w="0"/>
              <a:solidFill>
                <a:schemeClr val="bg2"/>
              </a:solidFill>
              <a:effectLst>
                <a:innerShdw blurRad="63500" dist="50800" dir="13500000">
                  <a:srgbClr val="000000">
                    <a:alpha val="50000"/>
                  </a:srgbClr>
                </a:innerShdw>
              </a:effectLst>
            </a:endParaRPr>
          </a:p>
        </p:txBody>
      </p:sp>
    </p:spTree>
    <p:extLst>
      <p:ext uri="{BB962C8B-B14F-4D97-AF65-F5344CB8AC3E}">
        <p14:creationId xmlns:p14="http://schemas.microsoft.com/office/powerpoint/2010/main" val="32825524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down)">
                                      <p:cBhvr>
                                        <p:cTn id="7"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12869</TotalTime>
  <Words>3122</Words>
  <Application>Microsoft Office PowerPoint</Application>
  <PresentationFormat>Widescreen</PresentationFormat>
  <Paragraphs>310</Paragraphs>
  <Slides>44</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44</vt:i4>
      </vt:variant>
    </vt:vector>
  </HeadingPairs>
  <TitlesOfParts>
    <vt:vector size="49" baseType="lpstr">
      <vt:lpstr>Arial</vt:lpstr>
      <vt:lpstr>Calibri</vt:lpstr>
      <vt:lpstr>Calibri Light</vt:lpstr>
      <vt:lpstr>Wingdings</vt:lpstr>
      <vt:lpstr>Office Theme</vt:lpstr>
      <vt:lpstr>Decentralisation </vt:lpstr>
      <vt:lpstr>PowerPoint Presentation</vt:lpstr>
      <vt:lpstr>Who I work for?</vt:lpstr>
      <vt:lpstr>What’s FunFairs aim to achieve</vt:lpstr>
      <vt:lpstr>What does the FUN token do?</vt:lpstr>
      <vt:lpstr>How FUN will be used</vt:lpstr>
      <vt:lpstr>Back to simple talk…What is the blockchain?</vt:lpstr>
      <vt:lpstr>What does the blockchain solve? </vt:lpstr>
      <vt:lpstr>The main thing..</vt:lpstr>
      <vt:lpstr>What does a block contain</vt:lpstr>
      <vt:lpstr>“Proof-of-work” - protection</vt:lpstr>
      <vt:lpstr>Peer 2 peer network</vt:lpstr>
      <vt:lpstr>Projects ideas which are using the blockchain..</vt:lpstr>
      <vt:lpstr>Things the blockchain needs to improve on to become mainstream..</vt:lpstr>
      <vt:lpstr>Where does Ethereum come in..</vt:lpstr>
      <vt:lpstr>What happens when you send an Ethereum transaction</vt:lpstr>
      <vt:lpstr>What is gas?</vt:lpstr>
      <vt:lpstr>Ethereum smart contracts</vt:lpstr>
      <vt:lpstr>PowerPoint Presentation</vt:lpstr>
      <vt:lpstr>PowerPoint Presentation</vt:lpstr>
      <vt:lpstr>Solidity</vt:lpstr>
      <vt:lpstr>Imports</vt:lpstr>
      <vt:lpstr>Functions</vt:lpstr>
      <vt:lpstr>State Variables</vt:lpstr>
      <vt:lpstr>Events</vt:lpstr>
      <vt:lpstr>Struct Types</vt:lpstr>
      <vt:lpstr>Enums</vt:lpstr>
      <vt:lpstr>Arrays</vt:lpstr>
      <vt:lpstr>Types</vt:lpstr>
      <vt:lpstr>Function types</vt:lpstr>
      <vt:lpstr>Function modifiers </vt:lpstr>
      <vt:lpstr>Custom Function Modifiers</vt:lpstr>
      <vt:lpstr>Mappings</vt:lpstr>
      <vt:lpstr>Ethereum VM</vt:lpstr>
      <vt:lpstr>Error handling</vt:lpstr>
      <vt:lpstr>Returns</vt:lpstr>
      <vt:lpstr>Delete keyword</vt:lpstr>
      <vt:lpstr>Conversions </vt:lpstr>
      <vt:lpstr>Control Structures</vt:lpstr>
      <vt:lpstr>Time units</vt:lpstr>
      <vt:lpstr>Special built in function</vt:lpstr>
      <vt:lpstr>Built in Address functions</vt:lpstr>
      <vt:lpstr>Scoping and declaration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Decentralisation </dc:title>
  <dc:creator>josh stevens</dc:creator>
  <cp:lastModifiedBy>Josh Stevens</cp:lastModifiedBy>
  <cp:revision>76</cp:revision>
  <dcterms:created xsi:type="dcterms:W3CDTF">2018-10-15T18:09:19Z</dcterms:created>
  <dcterms:modified xsi:type="dcterms:W3CDTF">2018-11-14T18:28:04Z</dcterms:modified>
</cp:coreProperties>
</file>